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89" r:id="rId3"/>
    <p:sldId id="265" r:id="rId4"/>
    <p:sldId id="264" r:id="rId5"/>
    <p:sldId id="262" r:id="rId6"/>
    <p:sldId id="263" r:id="rId7"/>
    <p:sldId id="257" r:id="rId8"/>
    <p:sldId id="258" r:id="rId9"/>
    <p:sldId id="259" r:id="rId10"/>
    <p:sldId id="260" r:id="rId11"/>
    <p:sldId id="267" r:id="rId12"/>
    <p:sldId id="268" r:id="rId13"/>
    <p:sldId id="269" r:id="rId14"/>
    <p:sldId id="270" r:id="rId15"/>
    <p:sldId id="271" r:id="rId16"/>
    <p:sldId id="272" r:id="rId17"/>
    <p:sldId id="273" r:id="rId18"/>
    <p:sldId id="281" r:id="rId19"/>
    <p:sldId id="282" r:id="rId20"/>
    <p:sldId id="283" r:id="rId21"/>
    <p:sldId id="274" r:id="rId22"/>
    <p:sldId id="284" r:id="rId23"/>
    <p:sldId id="285" r:id="rId24"/>
    <p:sldId id="276" r:id="rId25"/>
    <p:sldId id="286" r:id="rId26"/>
    <p:sldId id="280" r:id="rId27"/>
    <p:sldId id="279" r:id="rId28"/>
    <p:sldId id="278" r:id="rId29"/>
    <p:sldId id="277" r:id="rId30"/>
    <p:sldId id="287" r:id="rId31"/>
    <p:sldId id="288" r:id="rId32"/>
    <p:sldId id="266" r:id="rId33"/>
    <p:sldId id="261"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158"/>
    <a:srgbClr val="5E8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44"/>
    <p:restoredTop sz="95820"/>
  </p:normalViewPr>
  <p:slideViewPr>
    <p:cSldViewPr snapToGrid="0" snapToObjects="1">
      <p:cViewPr varScale="1">
        <p:scale>
          <a:sx n="60" d="100"/>
          <a:sy n="60" d="100"/>
        </p:scale>
        <p:origin x="176" y="1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scaletinguely/Desktop/Projects:Grants:Publications%20PT/ERAS4OLT/GRADE%20presentation/Timelin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1"/>
          <c:tx>
            <c:v>Activity</c:v>
          </c:tx>
          <c:spPr>
            <a:noFill/>
            <a:ln>
              <a:noFill/>
            </a:ln>
            <a:effectLst/>
          </c:spPr>
          <c:invertIfNegative val="0"/>
          <c:dLbls>
            <c:dLbl>
              <c:idx val="0"/>
              <c:layout>
                <c:manualLayout>
                  <c:x val="1.6443262317962757E-3"/>
                  <c:y val="-0.21544856073318705"/>
                </c:manualLayout>
              </c:layout>
              <c:dLblPos val="ct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24B7-E542-B43D-00C112F2E563}"/>
                </c:ext>
              </c:extLst>
            </c:dLbl>
            <c:dLbl>
              <c:idx val="1"/>
              <c:layout>
                <c:manualLayout>
                  <c:x val="0"/>
                  <c:y val="-0.23077938174394849"/>
                </c:manualLayout>
              </c:layout>
              <c:dLblPos val="ct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4B7-E542-B43D-00C112F2E563}"/>
                </c:ext>
              </c:extLst>
            </c:dLbl>
            <c:dLbl>
              <c:idx val="2"/>
              <c:layout>
                <c:manualLayout>
                  <c:x val="1.1150027651225872E-3"/>
                  <c:y val="-0.16250758358074097"/>
                </c:manualLayout>
              </c:layout>
              <c:dLblPos val="ctr"/>
              <c:showLegendKey val="0"/>
              <c:showVal val="0"/>
              <c:showCatName val="1"/>
              <c:showSerName val="0"/>
              <c:showPercent val="0"/>
              <c:showBubbleSize val="0"/>
              <c:separator>, </c:separator>
              <c:extLst>
                <c:ext xmlns:c15="http://schemas.microsoft.com/office/drawing/2012/chart" uri="{CE6537A1-D6FC-4f65-9D91-7224C49458BB}">
                  <c15:layout>
                    <c:manualLayout>
                      <c:w val="0.19063843608177741"/>
                      <c:h val="0.17624919323609134"/>
                    </c:manualLayout>
                  </c15:layout>
                </c:ext>
                <c:ext xmlns:c16="http://schemas.microsoft.com/office/drawing/2014/chart" uri="{C3380CC4-5D6E-409C-BE32-E72D297353CC}">
                  <c16:uniqueId val="{00000002-24B7-E542-B43D-00C112F2E563}"/>
                </c:ext>
              </c:extLst>
            </c:dLbl>
            <c:dLbl>
              <c:idx val="3"/>
              <c:layout>
                <c:manualLayout>
                  <c:x val="3.3445693870206026E-3"/>
                  <c:y val="-0.24307312508067638"/>
                </c:manualLayout>
              </c:layout>
              <c:dLblPos val="ctr"/>
              <c:showLegendKey val="0"/>
              <c:showVal val="0"/>
              <c:showCatName val="1"/>
              <c:showSerName val="0"/>
              <c:showPercent val="0"/>
              <c:showBubbleSize val="0"/>
              <c:separator>, </c:separator>
              <c:extLst>
                <c:ext xmlns:c15="http://schemas.microsoft.com/office/drawing/2012/chart" uri="{CE6537A1-D6FC-4f65-9D91-7224C49458BB}">
                  <c15:layout>
                    <c:manualLayout>
                      <c:w val="0.18132655658845317"/>
                      <c:h val="0.12053278688524591"/>
                    </c:manualLayout>
                  </c15:layout>
                </c:ext>
                <c:ext xmlns:c16="http://schemas.microsoft.com/office/drawing/2014/chart" uri="{C3380CC4-5D6E-409C-BE32-E72D297353CC}">
                  <c16:uniqueId val="{00000003-24B7-E542-B43D-00C112F2E563}"/>
                </c:ext>
              </c:extLst>
            </c:dLbl>
            <c:dLbl>
              <c:idx val="4"/>
              <c:layout>
                <c:manualLayout>
                  <c:x val="2.7777777777777779E-3"/>
                  <c:y val="-0.24003864100320793"/>
                </c:manualLayout>
              </c:layout>
              <c:spPr>
                <a:noFill/>
                <a:ln>
                  <a:noFill/>
                </a:ln>
                <a:effectLst/>
              </c:spPr>
              <c:txPr>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24B7-E542-B43D-00C112F2E563}"/>
                </c:ext>
              </c:extLst>
            </c:dLbl>
            <c:dLbl>
              <c:idx val="5"/>
              <c:layout>
                <c:manualLayout>
                  <c:x val="3.6344050743657053E-3"/>
                  <c:y val="-0.25859160834062411"/>
                </c:manualLayout>
              </c:layout>
              <c:dLblPos val="ctr"/>
              <c:showLegendKey val="0"/>
              <c:showVal val="0"/>
              <c:showCatName val="1"/>
              <c:showSerName val="0"/>
              <c:showPercent val="0"/>
              <c:showBubbleSize val="0"/>
              <c:separator>, </c:separator>
              <c:extLst>
                <c:ext xmlns:c15="http://schemas.microsoft.com/office/drawing/2012/chart" uri="{CE6537A1-D6FC-4f65-9D91-7224C49458BB}">
                  <c15:layout>
                    <c:manualLayout>
                      <c:w val="0.2103241469816273"/>
                      <c:h val="0.16182888597258674"/>
                    </c:manualLayout>
                  </c15:layout>
                </c:ext>
                <c:ext xmlns:c16="http://schemas.microsoft.com/office/drawing/2014/chart" uri="{C3380CC4-5D6E-409C-BE32-E72D297353CC}">
                  <c16:uniqueId val="{00000005-24B7-E542-B43D-00C112F2E56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0"/>
            <c:showBubbleSize val="0"/>
            <c:separator>, </c:separator>
            <c:showLeaderLines val="0"/>
            <c:extLst>
              <c:ext xmlns:c15="http://schemas.microsoft.com/office/drawing/2012/chart" uri="{CE6537A1-D6FC-4f65-9D91-7224C49458BB}">
                <c15:showLeaderLines val="0"/>
              </c:ext>
            </c:extLst>
          </c:dLbls>
          <c:errBars>
            <c:errBarType val="minus"/>
            <c:errValType val="percentage"/>
            <c:noEndCap val="1"/>
            <c:val val="100"/>
            <c:spPr>
              <a:noFill/>
              <a:ln w="9525" cap="flat" cmpd="sng" algn="ctr">
                <a:solidFill>
                  <a:schemeClr val="tx1">
                    <a:lumMod val="65000"/>
                    <a:lumOff val="35000"/>
                  </a:schemeClr>
                </a:solidFill>
                <a:round/>
              </a:ln>
              <a:effectLst/>
            </c:spPr>
          </c:errBars>
          <c:cat>
            <c:strRef>
              <c:f>Sheet1!$D$2:$D$7</c:f>
              <c:strCache>
                <c:ptCount val="6"/>
                <c:pt idx="0">
                  <c:v>Systematic Reviews</c:v>
                </c:pt>
                <c:pt idx="1">
                  <c:v>Literature Screening </c:v>
                </c:pt>
                <c:pt idx="2">
                  <c:v>Literature available to Panels</c:v>
                </c:pt>
                <c:pt idx="3">
                  <c:v>Manuscripts by Panels ready</c:v>
                </c:pt>
                <c:pt idx="4">
                  <c:v>ILTS Consensus Conference</c:v>
                </c:pt>
                <c:pt idx="5">
                  <c:v>Publications of Final Recommendations</c:v>
                </c:pt>
              </c:strCache>
            </c:strRef>
          </c:cat>
          <c:val>
            <c:numRef>
              <c:f>Sheet1!$E$2:$E$7</c:f>
              <c:numCache>
                <c:formatCode>General</c:formatCode>
                <c:ptCount val="6"/>
                <c:pt idx="0" formatCode="@">
                  <c:v>10</c:v>
                </c:pt>
                <c:pt idx="1">
                  <c:v>-10</c:v>
                </c:pt>
                <c:pt idx="2">
                  <c:v>5</c:v>
                </c:pt>
                <c:pt idx="3">
                  <c:v>-10</c:v>
                </c:pt>
                <c:pt idx="4">
                  <c:v>10</c:v>
                </c:pt>
                <c:pt idx="5">
                  <c:v>-10</c:v>
                </c:pt>
              </c:numCache>
            </c:numRef>
          </c:val>
          <c:extLst>
            <c:ext xmlns:c16="http://schemas.microsoft.com/office/drawing/2014/chart" uri="{C3380CC4-5D6E-409C-BE32-E72D297353CC}">
              <c16:uniqueId val="{00000006-24B7-E542-B43D-00C112F2E563}"/>
            </c:ext>
          </c:extLst>
        </c:ser>
        <c:dLbls>
          <c:showLegendKey val="0"/>
          <c:showVal val="0"/>
          <c:showCatName val="0"/>
          <c:showSerName val="0"/>
          <c:showPercent val="0"/>
          <c:showBubbleSize val="0"/>
        </c:dLbls>
        <c:gapWidth val="219"/>
        <c:overlap val="100"/>
        <c:axId val="2089173312"/>
        <c:axId val="2093074544"/>
      </c:barChart>
      <c:lineChart>
        <c:grouping val="standard"/>
        <c:varyColors val="0"/>
        <c:ser>
          <c:idx val="1"/>
          <c:order val="0"/>
          <c:tx>
            <c:v>Date</c:v>
          </c:tx>
          <c:spPr>
            <a:ln w="28575" cap="rnd">
              <a:solidFill>
                <a:schemeClr val="accent5">
                  <a:lumMod val="75000"/>
                </a:schemeClr>
              </a:solidFill>
              <a:round/>
            </a:ln>
            <a:effectLst/>
          </c:spPr>
          <c:marker>
            <c:symbol val="circle"/>
            <c:size val="5"/>
            <c:spPr>
              <a:solidFill>
                <a:srgbClr val="C00000"/>
              </a:solidFill>
              <a:ln w="9525">
                <a:solidFill>
                  <a:schemeClr val="accent2"/>
                </a:solidFill>
              </a:ln>
              <a:effectLst/>
            </c:spPr>
          </c:marker>
          <c:cat>
            <c:numRef>
              <c:f>Sheet1!$C$2:$C$7</c:f>
              <c:numCache>
                <c:formatCode>mmm\-yy</c:formatCode>
                <c:ptCount val="6"/>
                <c:pt idx="0">
                  <c:v>44228</c:v>
                </c:pt>
                <c:pt idx="1">
                  <c:v>44256</c:v>
                </c:pt>
                <c:pt idx="2">
                  <c:v>44317</c:v>
                </c:pt>
                <c:pt idx="3">
                  <c:v>44440</c:v>
                </c:pt>
                <c:pt idx="4">
                  <c:v>44562</c:v>
                </c:pt>
                <c:pt idx="5">
                  <c:v>44682</c:v>
                </c:pt>
              </c:numCache>
            </c:numRef>
          </c:cat>
          <c:val>
            <c:numRef>
              <c:f>Sheet1!$D$2:$D$7</c:f>
              <c:numCache>
                <c:formatCode>General</c:formatCode>
                <c:ptCount val="6"/>
                <c:pt idx="0" formatCode="@">
                  <c:v>0</c:v>
                </c:pt>
                <c:pt idx="1">
                  <c:v>0</c:v>
                </c:pt>
                <c:pt idx="2">
                  <c:v>0</c:v>
                </c:pt>
                <c:pt idx="3">
                  <c:v>0</c:v>
                </c:pt>
                <c:pt idx="4">
                  <c:v>0</c:v>
                </c:pt>
                <c:pt idx="5">
                  <c:v>0</c:v>
                </c:pt>
              </c:numCache>
            </c:numRef>
          </c:val>
          <c:smooth val="0"/>
          <c:extLst>
            <c:ext xmlns:c16="http://schemas.microsoft.com/office/drawing/2014/chart" uri="{C3380CC4-5D6E-409C-BE32-E72D297353CC}">
              <c16:uniqueId val="{00000007-24B7-E542-B43D-00C112F2E563}"/>
            </c:ext>
          </c:extLst>
        </c:ser>
        <c:dLbls>
          <c:showLegendKey val="0"/>
          <c:showVal val="0"/>
          <c:showCatName val="0"/>
          <c:showSerName val="0"/>
          <c:showPercent val="0"/>
          <c:showBubbleSize val="0"/>
        </c:dLbls>
        <c:marker val="1"/>
        <c:smooth val="0"/>
        <c:axId val="2078815280"/>
        <c:axId val="2094286704"/>
      </c:lineChart>
      <c:dateAx>
        <c:axId val="20788152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880000" spcFirstLastPara="1" vertOverflow="ellipsis"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crossAx val="2094286704"/>
        <c:crosses val="autoZero"/>
        <c:auto val="1"/>
        <c:lblOffset val="100"/>
        <c:baseTimeUnit val="months"/>
      </c:dateAx>
      <c:valAx>
        <c:axId val="2094286704"/>
        <c:scaling>
          <c:orientation val="minMax"/>
        </c:scaling>
        <c:delete val="1"/>
        <c:axPos val="l"/>
        <c:numFmt formatCode="@" sourceLinked="1"/>
        <c:majorTickMark val="none"/>
        <c:minorTickMark val="none"/>
        <c:tickLblPos val="nextTo"/>
        <c:crossAx val="2078815280"/>
        <c:crossesAt val="44228"/>
        <c:crossBetween val="between"/>
      </c:valAx>
      <c:valAx>
        <c:axId val="2093074544"/>
        <c:scaling>
          <c:orientation val="minMax"/>
        </c:scaling>
        <c:delete val="1"/>
        <c:axPos val="r"/>
        <c:numFmt formatCode="@" sourceLinked="1"/>
        <c:majorTickMark val="out"/>
        <c:minorTickMark val="none"/>
        <c:tickLblPos val="nextTo"/>
        <c:crossAx val="2089173312"/>
        <c:crosses val="max"/>
        <c:crossBetween val="between"/>
      </c:valAx>
      <c:catAx>
        <c:axId val="2089173312"/>
        <c:scaling>
          <c:orientation val="minMax"/>
        </c:scaling>
        <c:delete val="1"/>
        <c:axPos val="b"/>
        <c:numFmt formatCode="General" sourceLinked="1"/>
        <c:majorTickMark val="out"/>
        <c:minorTickMark val="none"/>
        <c:tickLblPos val="nextTo"/>
        <c:crossAx val="209307454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01EFE-FFB6-0B4E-8F29-1F997C0433DB}" type="datetimeFigureOut">
              <a:rPr lang="en-US" smtClean="0"/>
              <a:t>6/13/21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5B05F-7886-9E46-99EB-49BF32C0143F}" type="slidenum">
              <a:rPr lang="en-US" smtClean="0"/>
              <a:t>‹#›</a:t>
            </a:fld>
            <a:endParaRPr lang="en-US"/>
          </a:p>
        </p:txBody>
      </p:sp>
    </p:spTree>
    <p:extLst>
      <p:ext uri="{BB962C8B-B14F-4D97-AF65-F5344CB8AC3E}">
        <p14:creationId xmlns:p14="http://schemas.microsoft.com/office/powerpoint/2010/main" val="30968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5B05F-7886-9E46-99EB-49BF32C0143F}" type="slidenum">
              <a:rPr lang="en-US" smtClean="0"/>
              <a:t>1</a:t>
            </a:fld>
            <a:endParaRPr lang="en-US"/>
          </a:p>
        </p:txBody>
      </p:sp>
    </p:spTree>
    <p:extLst>
      <p:ext uri="{BB962C8B-B14F-4D97-AF65-F5344CB8AC3E}">
        <p14:creationId xmlns:p14="http://schemas.microsoft.com/office/powerpoint/2010/main" val="114114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5B05F-7886-9E46-99EB-49BF32C0143F}" type="slidenum">
              <a:rPr lang="en-US" smtClean="0"/>
              <a:t>34</a:t>
            </a:fld>
            <a:endParaRPr lang="en-US"/>
          </a:p>
        </p:txBody>
      </p:sp>
    </p:spTree>
    <p:extLst>
      <p:ext uri="{BB962C8B-B14F-4D97-AF65-F5344CB8AC3E}">
        <p14:creationId xmlns:p14="http://schemas.microsoft.com/office/powerpoint/2010/main" val="220164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227D-55AB-FE4E-AE45-6A3CAC0777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4E641B4-5524-AB44-BA7B-85F227154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E2096A6-FE35-D940-A454-13417509EE1C}"/>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5" name="Footer Placeholder 4">
            <a:extLst>
              <a:ext uri="{FF2B5EF4-FFF2-40B4-BE49-F238E27FC236}">
                <a16:creationId xmlns:a16="http://schemas.microsoft.com/office/drawing/2014/main" id="{1F34291C-F40E-8D45-A831-242268CA6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F48AA-7EA9-CF42-B687-26045BA9306E}"/>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202417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1499-BB16-8342-8A98-D1346A7707A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0AD214-60C8-BA42-968F-48ADCCF9DE9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C7D948-4AEC-9B49-84AF-3D47DB8DBEAD}"/>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5" name="Footer Placeholder 4">
            <a:extLst>
              <a:ext uri="{FF2B5EF4-FFF2-40B4-BE49-F238E27FC236}">
                <a16:creationId xmlns:a16="http://schemas.microsoft.com/office/drawing/2014/main" id="{2760B6BE-71C2-A648-A762-AA7D80F6F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04D04-993C-0545-B10E-490A50B9001C}"/>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47785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521D7-30A2-664F-B7AC-B312DB1373F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2D6893-A46C-5D4F-81C7-7DC8C43E58C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9F0567-2B24-0748-949C-BA9287B06E27}"/>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5" name="Footer Placeholder 4">
            <a:extLst>
              <a:ext uri="{FF2B5EF4-FFF2-40B4-BE49-F238E27FC236}">
                <a16:creationId xmlns:a16="http://schemas.microsoft.com/office/drawing/2014/main" id="{186F70C7-BFC9-C14E-8712-77122B66B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C015B-324B-624D-A323-47CE45071E57}"/>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110675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5E63-7FD3-B846-A551-41151B759C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2EFA79-3A63-674A-8CEA-49A3E19976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8F3F27-6008-6744-BB0A-6B57C61C573A}"/>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5" name="Footer Placeholder 4">
            <a:extLst>
              <a:ext uri="{FF2B5EF4-FFF2-40B4-BE49-F238E27FC236}">
                <a16:creationId xmlns:a16="http://schemas.microsoft.com/office/drawing/2014/main" id="{E398DD4A-5CE1-CE4B-8E45-7AD05DFF6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0BAD2-2567-5E41-85FB-8FF6DF71153D}"/>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253599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1C76F-A79F-1A48-96C9-5913FA498CB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700DE0F-8FE8-7944-AB00-BABF52AB2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778F8E-BFEE-0442-AB65-81D0FC3F40A3}"/>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5" name="Footer Placeholder 4">
            <a:extLst>
              <a:ext uri="{FF2B5EF4-FFF2-40B4-BE49-F238E27FC236}">
                <a16:creationId xmlns:a16="http://schemas.microsoft.com/office/drawing/2014/main" id="{0D682FB7-970C-CD4C-91F5-614AA9547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03912-FEA9-0C48-8531-475051500A24}"/>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198657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1547-F719-1F4F-BBA0-7966F7B184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6A0349-D996-4946-AA7C-605C529DEB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428164-2EF8-DC43-B013-AFC4E714984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6F15744-BB6E-F946-BBE1-D340386F3571}"/>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6" name="Footer Placeholder 5">
            <a:extLst>
              <a:ext uri="{FF2B5EF4-FFF2-40B4-BE49-F238E27FC236}">
                <a16:creationId xmlns:a16="http://schemas.microsoft.com/office/drawing/2014/main" id="{822E96F7-5268-C943-9CF3-C3A10B7B8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4EC45-B05B-834C-AD80-21D4645C6157}"/>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277971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3CD7-C37D-4F49-9911-6443F98D43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17903C-4232-C841-8E27-56FE8BCD3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609FE0-23BA-7E44-8688-4B4BC3A1F36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B430251-BB74-1B40-BB84-77904135F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536CA2-10FA-0E4A-ADCF-E89EF77DEDF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58B329-F05E-6E4E-883E-8D9C249AEFD7}"/>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8" name="Footer Placeholder 7">
            <a:extLst>
              <a:ext uri="{FF2B5EF4-FFF2-40B4-BE49-F238E27FC236}">
                <a16:creationId xmlns:a16="http://schemas.microsoft.com/office/drawing/2014/main" id="{38FDF477-A1F1-504D-8B19-BC7EB09E41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EA8E3D-2E55-8345-BAB3-7CF1777D8C9A}"/>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1815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4B50-C3E0-7F4B-A682-BBA36834B42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532F0BA-09C8-924A-8B4D-3ECA58A43D6E}"/>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4" name="Footer Placeholder 3">
            <a:extLst>
              <a:ext uri="{FF2B5EF4-FFF2-40B4-BE49-F238E27FC236}">
                <a16:creationId xmlns:a16="http://schemas.microsoft.com/office/drawing/2014/main" id="{4ADDCACB-360B-1E4A-B65B-318844CDD3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D22FE-6FDB-3544-AA5B-2141E0E998DC}"/>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113297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23B19-D3F3-2C47-A425-A59ACC1ABA5B}"/>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3" name="Footer Placeholder 2">
            <a:extLst>
              <a:ext uri="{FF2B5EF4-FFF2-40B4-BE49-F238E27FC236}">
                <a16:creationId xmlns:a16="http://schemas.microsoft.com/office/drawing/2014/main" id="{A30EA23D-3C19-6148-82C1-4EF154269C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064DFB-9AE9-0746-B3A4-F8377BAE8DEA}"/>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385375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30F4-ED8D-0542-801B-35C182E118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47555C-C05E-8046-A3DA-2C8620013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D453975-6B5F-F64C-8C94-9F1739544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322849-FEA1-5F45-B973-0E3DFE48EBFE}"/>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6" name="Footer Placeholder 5">
            <a:extLst>
              <a:ext uri="{FF2B5EF4-FFF2-40B4-BE49-F238E27FC236}">
                <a16:creationId xmlns:a16="http://schemas.microsoft.com/office/drawing/2014/main" id="{698C1D71-A942-E747-A3BF-2CE89D5AB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114CD-4D0D-394D-A1BC-E0F3B655A218}"/>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423351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E95B-5729-814E-A70B-41E10C713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09057A4-3E84-F043-860C-7037322BB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158E85-9EF7-A44C-93EA-3C3CC3E55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F0958-010B-1A4D-86F8-0F5CDD250227}"/>
              </a:ext>
            </a:extLst>
          </p:cNvPr>
          <p:cNvSpPr>
            <a:spLocks noGrp="1"/>
          </p:cNvSpPr>
          <p:nvPr>
            <p:ph type="dt" sz="half" idx="10"/>
          </p:nvPr>
        </p:nvSpPr>
        <p:spPr/>
        <p:txBody>
          <a:bodyPr/>
          <a:lstStyle/>
          <a:p>
            <a:fld id="{F0DF6BA0-0CC3-EA43-8AB7-399FB17CF17C}" type="datetimeFigureOut">
              <a:rPr lang="en-US" smtClean="0"/>
              <a:t>6/13/21</a:t>
            </a:fld>
            <a:endParaRPr lang="en-US"/>
          </a:p>
        </p:txBody>
      </p:sp>
      <p:sp>
        <p:nvSpPr>
          <p:cNvPr id="6" name="Footer Placeholder 5">
            <a:extLst>
              <a:ext uri="{FF2B5EF4-FFF2-40B4-BE49-F238E27FC236}">
                <a16:creationId xmlns:a16="http://schemas.microsoft.com/office/drawing/2014/main" id="{E61482B5-5D71-6847-B156-AEC62CD3F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F3E931-BD87-ED4E-BD83-6752D086F5D9}"/>
              </a:ext>
            </a:extLst>
          </p:cNvPr>
          <p:cNvSpPr>
            <a:spLocks noGrp="1"/>
          </p:cNvSpPr>
          <p:nvPr>
            <p:ph type="sldNum" sz="quarter" idx="12"/>
          </p:nvPr>
        </p:nvSpPr>
        <p:spPr/>
        <p:txBody>
          <a:bodyPr/>
          <a:lstStyle/>
          <a:p>
            <a:fld id="{9F1801BE-305D-B94D-8814-503D1EBC49DB}" type="slidenum">
              <a:rPr lang="en-US" smtClean="0"/>
              <a:t>‹#›</a:t>
            </a:fld>
            <a:endParaRPr lang="en-US"/>
          </a:p>
        </p:txBody>
      </p:sp>
    </p:spTree>
    <p:extLst>
      <p:ext uri="{BB962C8B-B14F-4D97-AF65-F5344CB8AC3E}">
        <p14:creationId xmlns:p14="http://schemas.microsoft.com/office/powerpoint/2010/main" val="100212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B739A-81E7-2744-BFC4-7E4174DF5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A2EF1F-16EE-3546-8055-B2F4FF9AF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BCB243-C927-1247-8132-5EFBDAC85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F6BA0-0CC3-EA43-8AB7-399FB17CF17C}" type="datetimeFigureOut">
              <a:rPr lang="en-US" smtClean="0"/>
              <a:t>6/13/21</a:t>
            </a:fld>
            <a:endParaRPr lang="en-US"/>
          </a:p>
        </p:txBody>
      </p:sp>
      <p:sp>
        <p:nvSpPr>
          <p:cNvPr id="5" name="Footer Placeholder 4">
            <a:extLst>
              <a:ext uri="{FF2B5EF4-FFF2-40B4-BE49-F238E27FC236}">
                <a16:creationId xmlns:a16="http://schemas.microsoft.com/office/drawing/2014/main" id="{AE969F55-4637-7147-9224-672A6850F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49390-2EFE-5143-BB6A-181D0349E6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801BE-305D-B94D-8814-503D1EBC49DB}" type="slidenum">
              <a:rPr lang="en-US" smtClean="0"/>
              <a:t>‹#›</a:t>
            </a:fld>
            <a:endParaRPr lang="en-US"/>
          </a:p>
        </p:txBody>
      </p:sp>
    </p:spTree>
    <p:extLst>
      <p:ext uri="{BB962C8B-B14F-4D97-AF65-F5344CB8AC3E}">
        <p14:creationId xmlns:p14="http://schemas.microsoft.com/office/powerpoint/2010/main" val="3788035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radeworkinggroup.or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gdt.gradepro.org/app/handbook/handbook.html"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training.cochrane.org/grade-approac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hyperlink" Target="https://ilts.org/events/2022-ilts-consensus-conference/"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AS4OLT.org Banner">
            <a:extLst>
              <a:ext uri="{FF2B5EF4-FFF2-40B4-BE49-F238E27FC236}">
                <a16:creationId xmlns:a16="http://schemas.microsoft.com/office/drawing/2014/main" id="{C6484A63-BFA8-4B4D-9346-9E0667851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400"/>
            <a:ext cx="12192000" cy="604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latin typeface="Arial" panose="020B0604020202020204" pitchFamily="34" charset="0"/>
              <a:cs typeface="Arial" panose="020B0604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4">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a:effectLst/>
                <a:latin typeface="Arial" panose="020B0604020202020204" pitchFamily="34" charset="0"/>
                <a:ea typeface="Calibri" panose="020F0502020204030204" pitchFamily="34" charset="0"/>
                <a:cs typeface="Arial" panose="020B0604020202020204" pitchFamily="34" charset="0"/>
              </a:rPr>
              <a:t>ERAS4OLT.org</a:t>
            </a:r>
            <a:endParaRPr lang="en-GB" sz="105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611284"/>
      </p:ext>
    </p:extLst>
  </p:cSld>
  <p:clrMapOvr>
    <a:masterClrMapping/>
  </p:clrMapOvr>
  <mc:AlternateContent xmlns:mc="http://schemas.openxmlformats.org/markup-compatibility/2006" xmlns:p14="http://schemas.microsoft.com/office/powerpoint/2010/main">
    <mc:Choice Requires="p14">
      <p:transition spd="slow" p14:dur="2000" advTm="13672"/>
    </mc:Choice>
    <mc:Fallback xmlns="">
      <p:transition spd="slow" advTm="136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6FA49070-82E8-5D4F-9C74-6258D69E2174}"/>
              </a:ext>
            </a:extLst>
          </p:cNvPr>
          <p:cNvSpPr/>
          <p:nvPr/>
        </p:nvSpPr>
        <p:spPr>
          <a:xfrm>
            <a:off x="381000" y="1875220"/>
            <a:ext cx="7737231" cy="3186898"/>
          </a:xfrm>
          <a:prstGeom prst="rect">
            <a:avLst/>
          </a:prstGeom>
        </p:spPr>
        <p:txBody>
          <a:bodyPr wrap="square">
            <a:spAutoFit/>
          </a:bodyPr>
          <a:lstStyle/>
          <a:p>
            <a:pPr>
              <a:lnSpc>
                <a:spcPct val="150000"/>
              </a:lnSpc>
            </a:pPr>
            <a:r>
              <a:rPr lang="en-GB" sz="2400" b="1" dirty="0">
                <a:solidFill>
                  <a:srgbClr val="213158"/>
                </a:solidFill>
                <a:latin typeface="Arial" panose="020B0604020202020204" pitchFamily="34" charset="0"/>
                <a:cs typeface="Arial" panose="020B0604020202020204" pitchFamily="34" charset="0"/>
              </a:rPr>
              <a:t>Postoperative</a:t>
            </a: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213158"/>
                </a:solidFill>
                <a:latin typeface="Arial" panose="020B0604020202020204" pitchFamily="34" charset="0"/>
                <a:cs typeface="Arial" panose="020B0604020202020204" pitchFamily="34" charset="0"/>
              </a:rPr>
              <a:t>measures</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Thromboprophylaxis management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Antimicrobial prophylaxis</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Drains and lines removal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Physiotherapy, occupational therapy and rehabilitation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Immunosuppression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Safest time for discharge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4" descr="ILTS">
            <a:extLst>
              <a:ext uri="{FF2B5EF4-FFF2-40B4-BE49-F238E27FC236}">
                <a16:creationId xmlns:a16="http://schemas.microsoft.com/office/drawing/2014/main" id="{833FC711-898B-3D41-A174-B53C99EF9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385" y="242272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C3652F5-9E0C-E044-9E6A-1DB61E9F284E}"/>
              </a:ext>
            </a:extLst>
          </p:cNvPr>
          <p:cNvSpPr/>
          <p:nvPr/>
        </p:nvSpPr>
        <p:spPr>
          <a:xfrm>
            <a:off x="381000" y="1172295"/>
            <a:ext cx="7193958" cy="523220"/>
          </a:xfrm>
          <a:prstGeom prst="rect">
            <a:avLst/>
          </a:prstGeom>
        </p:spPr>
        <p:txBody>
          <a:bodyPr wrap="square">
            <a:spAutoFit/>
          </a:bodyPr>
          <a:lstStyle/>
          <a:p>
            <a:r>
              <a:rPr lang="en-GB" sz="2800" b="1" dirty="0">
                <a:solidFill>
                  <a:srgbClr val="3C5998"/>
                </a:solidFill>
                <a:latin typeface="Arial" panose="020B0604020202020204" pitchFamily="34" charset="0"/>
                <a:cs typeface="Times New Roman" panose="02020603050405020304" pitchFamily="18" charset="0"/>
              </a:rPr>
              <a:t>Deceased Donor Liver Transplantation</a:t>
            </a:r>
          </a:p>
        </p:txBody>
      </p:sp>
    </p:spTree>
    <p:extLst>
      <p:ext uri="{BB962C8B-B14F-4D97-AF65-F5344CB8AC3E}">
        <p14:creationId xmlns:p14="http://schemas.microsoft.com/office/powerpoint/2010/main" val="2484632732"/>
      </p:ext>
    </p:extLst>
  </p:cSld>
  <p:clrMapOvr>
    <a:masterClrMapping/>
  </p:clrMapOvr>
  <mc:AlternateContent xmlns:mc="http://schemas.openxmlformats.org/markup-compatibility/2006" xmlns:p14="http://schemas.microsoft.com/office/powerpoint/2010/main">
    <mc:Choice Requires="p14">
      <p:transition spd="slow" p14:dur="2000" advTm="23071"/>
    </mc:Choice>
    <mc:Fallback xmlns="">
      <p:transition spd="slow" advTm="230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6FA49070-82E8-5D4F-9C74-6258D69E2174}"/>
              </a:ext>
            </a:extLst>
          </p:cNvPr>
          <p:cNvSpPr/>
          <p:nvPr/>
        </p:nvSpPr>
        <p:spPr>
          <a:xfrm>
            <a:off x="380998" y="2098946"/>
            <a:ext cx="7737231" cy="1354217"/>
          </a:xfrm>
          <a:prstGeom prst="rect">
            <a:avLst/>
          </a:prstGeom>
        </p:spPr>
        <p:txBody>
          <a:bodyPr wrap="square">
            <a:spAutoFit/>
          </a:bodyPr>
          <a:lstStyle/>
          <a:p>
            <a:r>
              <a:rPr lang="en-GB" sz="2400" b="1" dirty="0">
                <a:solidFill>
                  <a:srgbClr val="213158"/>
                </a:solidFill>
                <a:latin typeface="Arial" panose="020B0604020202020204" pitchFamily="34" charset="0"/>
                <a:cs typeface="Arial" panose="020B0604020202020204" pitchFamily="34" charset="0"/>
              </a:rPr>
              <a:t>Preoperative</a:t>
            </a: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213158"/>
                </a:solidFill>
                <a:latin typeface="Arial" panose="020B0604020202020204" pitchFamily="34" charset="0"/>
                <a:cs typeface="Arial" panose="020B0604020202020204" pitchFamily="34" charset="0"/>
              </a:rPr>
              <a:t>measures</a:t>
            </a:r>
          </a:p>
          <a:p>
            <a:pPr marL="342900" lvl="0" indent="-342900">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Physiological workup</a:t>
            </a:r>
          </a:p>
          <a:p>
            <a:pPr marL="342900" lvl="0" indent="-342900">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Surgical workup </a:t>
            </a:r>
          </a:p>
          <a:p>
            <a:pPr marL="342900" lvl="0" indent="-342900">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Counselling </a:t>
            </a:r>
          </a:p>
        </p:txBody>
      </p:sp>
      <p:pic>
        <p:nvPicPr>
          <p:cNvPr id="8" name="Picture 4" descr="ILTS">
            <a:extLst>
              <a:ext uri="{FF2B5EF4-FFF2-40B4-BE49-F238E27FC236}">
                <a16:creationId xmlns:a16="http://schemas.microsoft.com/office/drawing/2014/main" id="{833FC711-898B-3D41-A174-B53C99EF9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385" y="242272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9F92A05-AEAF-784C-BBA0-DDB8C502F5CB}"/>
              </a:ext>
            </a:extLst>
          </p:cNvPr>
          <p:cNvSpPr/>
          <p:nvPr/>
        </p:nvSpPr>
        <p:spPr>
          <a:xfrm>
            <a:off x="380998" y="1147435"/>
            <a:ext cx="6096000" cy="830997"/>
          </a:xfrm>
          <a:prstGeom prst="rect">
            <a:avLst/>
          </a:prstGeom>
        </p:spPr>
        <p:txBody>
          <a:bodyPr>
            <a:spAutoFit/>
          </a:bodyPr>
          <a:lstStyle/>
          <a:p>
            <a:r>
              <a:rPr lang="en-GB" sz="2800" b="1" dirty="0">
                <a:solidFill>
                  <a:srgbClr val="3C5998"/>
                </a:solidFill>
                <a:latin typeface="Arial" panose="020B0604020202020204" pitchFamily="34" charset="0"/>
                <a:cs typeface="Times New Roman" panose="02020603050405020304" pitchFamily="18" charset="0"/>
              </a:rPr>
              <a:t>Living Donor Liver Transplantation</a:t>
            </a:r>
          </a:p>
          <a:p>
            <a:r>
              <a:rPr lang="en-GB" sz="2000" b="1" dirty="0">
                <a:solidFill>
                  <a:srgbClr val="0070C0"/>
                </a:solidFill>
                <a:latin typeface="Arial" panose="020B0604020202020204" pitchFamily="34" charset="0"/>
                <a:cs typeface="Arial" panose="020B0604020202020204" pitchFamily="34" charset="0"/>
              </a:rPr>
              <a:t>Enhanced recovery of the living liver donor</a:t>
            </a:r>
          </a:p>
        </p:txBody>
      </p:sp>
      <p:sp>
        <p:nvSpPr>
          <p:cNvPr id="10" name="Rectangle 9">
            <a:extLst>
              <a:ext uri="{FF2B5EF4-FFF2-40B4-BE49-F238E27FC236}">
                <a16:creationId xmlns:a16="http://schemas.microsoft.com/office/drawing/2014/main" id="{D77C2ABE-6511-CE4B-8A89-9C53EC698298}"/>
              </a:ext>
            </a:extLst>
          </p:cNvPr>
          <p:cNvSpPr/>
          <p:nvPr/>
        </p:nvSpPr>
        <p:spPr>
          <a:xfrm>
            <a:off x="380998" y="3497230"/>
            <a:ext cx="7737231" cy="1077218"/>
          </a:xfrm>
          <a:prstGeom prst="rect">
            <a:avLst/>
          </a:prstGeom>
        </p:spPr>
        <p:txBody>
          <a:bodyPr wrap="square">
            <a:spAutoFit/>
          </a:bodyPr>
          <a:lstStyle/>
          <a:p>
            <a:r>
              <a:rPr lang="en-GB" sz="2400" b="1" dirty="0">
                <a:solidFill>
                  <a:srgbClr val="213158"/>
                </a:solidFill>
                <a:latin typeface="Arial" panose="020B0604020202020204" pitchFamily="34" charset="0"/>
                <a:cs typeface="Arial" panose="020B0604020202020204" pitchFamily="34" charset="0"/>
              </a:rPr>
              <a:t>Intraoperative</a:t>
            </a: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213158"/>
                </a:solidFill>
                <a:latin typeface="Arial" panose="020B0604020202020204" pitchFamily="34" charset="0"/>
                <a:cs typeface="Arial" panose="020B0604020202020204" pitchFamily="34" charset="0"/>
              </a:rPr>
              <a:t>measures</a:t>
            </a:r>
          </a:p>
          <a:p>
            <a:pPr marL="342900" lvl="0" indent="-342900">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Analgesia</a:t>
            </a:r>
          </a:p>
          <a:p>
            <a:pPr marL="342900" lvl="0" indent="-342900">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Surgical technique</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8DB3694-1915-4E47-A72A-C03342E5A06B}"/>
              </a:ext>
            </a:extLst>
          </p:cNvPr>
          <p:cNvSpPr/>
          <p:nvPr/>
        </p:nvSpPr>
        <p:spPr>
          <a:xfrm>
            <a:off x="380998" y="4665947"/>
            <a:ext cx="7737231" cy="1077218"/>
          </a:xfrm>
          <a:prstGeom prst="rect">
            <a:avLst/>
          </a:prstGeom>
        </p:spPr>
        <p:txBody>
          <a:bodyPr wrap="square">
            <a:spAutoFit/>
          </a:bodyPr>
          <a:lstStyle/>
          <a:p>
            <a:r>
              <a:rPr lang="en-GB" sz="2400" b="1" dirty="0">
                <a:solidFill>
                  <a:srgbClr val="213158"/>
                </a:solidFill>
                <a:latin typeface="Arial" panose="020B0604020202020204" pitchFamily="34" charset="0"/>
                <a:cs typeface="Arial" panose="020B0604020202020204" pitchFamily="34" charset="0"/>
              </a:rPr>
              <a:t>Postoperative</a:t>
            </a: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213158"/>
                </a:solidFill>
                <a:latin typeface="Arial" panose="020B0604020202020204" pitchFamily="34" charset="0"/>
                <a:cs typeface="Arial" panose="020B0604020202020204" pitchFamily="34" charset="0"/>
              </a:rPr>
              <a:t>measures</a:t>
            </a:r>
          </a:p>
          <a:p>
            <a:pPr marL="342900" lvl="0" indent="-342900">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DVT prophylaxis</a:t>
            </a:r>
          </a:p>
          <a:p>
            <a:pPr marL="342900" lvl="0" indent="-342900">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Safest time for discharge</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234009"/>
      </p:ext>
    </p:extLst>
  </p:cSld>
  <p:clrMapOvr>
    <a:masterClrMapping/>
  </p:clrMapOvr>
  <mc:AlternateContent xmlns:mc="http://schemas.openxmlformats.org/markup-compatibility/2006" xmlns:p14="http://schemas.microsoft.com/office/powerpoint/2010/main">
    <mc:Choice Requires="p14">
      <p:transition spd="slow" p14:dur="2000" advTm="39611"/>
    </mc:Choice>
    <mc:Fallback xmlns="">
      <p:transition spd="slow" advTm="396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6FA49070-82E8-5D4F-9C74-6258D69E2174}"/>
              </a:ext>
            </a:extLst>
          </p:cNvPr>
          <p:cNvSpPr/>
          <p:nvPr/>
        </p:nvSpPr>
        <p:spPr>
          <a:xfrm>
            <a:off x="381000" y="2165257"/>
            <a:ext cx="7737231" cy="1933863"/>
          </a:xfrm>
          <a:prstGeom prst="rect">
            <a:avLst/>
          </a:prstGeom>
        </p:spPr>
        <p:txBody>
          <a:bodyPr wrap="square">
            <a:spAutoFit/>
          </a:bodyPr>
          <a:lstStyle/>
          <a:p>
            <a:pPr>
              <a:lnSpc>
                <a:spcPct val="150000"/>
              </a:lnSpc>
            </a:pPr>
            <a:r>
              <a:rPr lang="en-GB" sz="2400" b="1" dirty="0">
                <a:solidFill>
                  <a:srgbClr val="213158"/>
                </a:solidFill>
                <a:latin typeface="Arial" panose="020B0604020202020204" pitchFamily="34" charset="0"/>
                <a:cs typeface="Arial" panose="020B0604020202020204" pitchFamily="34" charset="0"/>
              </a:rPr>
              <a:t>Preoperative</a:t>
            </a: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213158"/>
                </a:solidFill>
                <a:latin typeface="Arial" panose="020B0604020202020204" pitchFamily="34" charset="0"/>
                <a:cs typeface="Arial" panose="020B0604020202020204" pitchFamily="34" charset="0"/>
              </a:rPr>
              <a:t>measures</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Graft to recipient weight ratio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Small-for-size syndrome</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Patient selection / MELD</a:t>
            </a:r>
          </a:p>
        </p:txBody>
      </p:sp>
      <p:pic>
        <p:nvPicPr>
          <p:cNvPr id="8" name="Picture 4" descr="ILTS">
            <a:extLst>
              <a:ext uri="{FF2B5EF4-FFF2-40B4-BE49-F238E27FC236}">
                <a16:creationId xmlns:a16="http://schemas.microsoft.com/office/drawing/2014/main" id="{833FC711-898B-3D41-A174-B53C99EF9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385" y="242272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9F92A05-AEAF-784C-BBA0-DDB8C502F5CB}"/>
              </a:ext>
            </a:extLst>
          </p:cNvPr>
          <p:cNvSpPr/>
          <p:nvPr/>
        </p:nvSpPr>
        <p:spPr>
          <a:xfrm>
            <a:off x="380999" y="1212221"/>
            <a:ext cx="7696200" cy="830997"/>
          </a:xfrm>
          <a:prstGeom prst="rect">
            <a:avLst/>
          </a:prstGeom>
        </p:spPr>
        <p:txBody>
          <a:bodyPr wrap="square">
            <a:spAutoFit/>
          </a:bodyPr>
          <a:lstStyle/>
          <a:p>
            <a:r>
              <a:rPr lang="en-GB" sz="2800" b="1" dirty="0">
                <a:solidFill>
                  <a:srgbClr val="3C5998"/>
                </a:solidFill>
                <a:latin typeface="Arial" panose="020B0604020202020204" pitchFamily="34" charset="0"/>
                <a:cs typeface="Times New Roman" panose="02020603050405020304" pitchFamily="18" charset="0"/>
              </a:rPr>
              <a:t>Living Donor Liver Transplantation</a:t>
            </a:r>
          </a:p>
          <a:p>
            <a:r>
              <a:rPr lang="en-GB" sz="2000" b="1" dirty="0">
                <a:solidFill>
                  <a:srgbClr val="0070C0"/>
                </a:solidFill>
                <a:latin typeface="Arial" panose="020B0604020202020204" pitchFamily="34" charset="0"/>
                <a:cs typeface="Arial" panose="020B0604020202020204" pitchFamily="34" charset="0"/>
              </a:rPr>
              <a:t>Enhanced recovery of the recipient after living liver donation</a:t>
            </a:r>
          </a:p>
        </p:txBody>
      </p:sp>
      <p:sp>
        <p:nvSpPr>
          <p:cNvPr id="11" name="Rectangle 10">
            <a:extLst>
              <a:ext uri="{FF2B5EF4-FFF2-40B4-BE49-F238E27FC236}">
                <a16:creationId xmlns:a16="http://schemas.microsoft.com/office/drawing/2014/main" id="{CE9870E3-F99C-DF48-B2E0-308D4F362C21}"/>
              </a:ext>
            </a:extLst>
          </p:cNvPr>
          <p:cNvSpPr/>
          <p:nvPr/>
        </p:nvSpPr>
        <p:spPr>
          <a:xfrm>
            <a:off x="380999" y="4274734"/>
            <a:ext cx="7737231" cy="1102866"/>
          </a:xfrm>
          <a:prstGeom prst="rect">
            <a:avLst/>
          </a:prstGeom>
        </p:spPr>
        <p:txBody>
          <a:bodyPr wrap="square">
            <a:spAutoFit/>
          </a:bodyPr>
          <a:lstStyle/>
          <a:p>
            <a:pPr>
              <a:lnSpc>
                <a:spcPct val="150000"/>
              </a:lnSpc>
            </a:pPr>
            <a:r>
              <a:rPr lang="en-GB" sz="2400" b="1" dirty="0">
                <a:solidFill>
                  <a:srgbClr val="213158"/>
                </a:solidFill>
                <a:latin typeface="Arial" panose="020B0604020202020204" pitchFamily="34" charset="0"/>
                <a:cs typeface="Arial" panose="020B0604020202020204" pitchFamily="34" charset="0"/>
              </a:rPr>
              <a:t>Intraoperative</a:t>
            </a: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213158"/>
                </a:solidFill>
                <a:latin typeface="Arial" panose="020B0604020202020204" pitchFamily="34" charset="0"/>
                <a:cs typeface="Arial" panose="020B0604020202020204" pitchFamily="34" charset="0"/>
              </a:rPr>
              <a:t>measures</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Portal pressures and flows</a:t>
            </a:r>
          </a:p>
        </p:txBody>
      </p:sp>
    </p:spTree>
    <p:extLst>
      <p:ext uri="{BB962C8B-B14F-4D97-AF65-F5344CB8AC3E}">
        <p14:creationId xmlns:p14="http://schemas.microsoft.com/office/powerpoint/2010/main" val="2529678035"/>
      </p:ext>
    </p:extLst>
  </p:cSld>
  <p:clrMapOvr>
    <a:masterClrMapping/>
  </p:clrMapOvr>
  <mc:AlternateContent xmlns:mc="http://schemas.openxmlformats.org/markup-compatibility/2006" xmlns:p14="http://schemas.microsoft.com/office/powerpoint/2010/main">
    <mc:Choice Requires="p14">
      <p:transition spd="slow" p14:dur="2000" advTm="22420"/>
    </mc:Choice>
    <mc:Fallback xmlns="">
      <p:transition spd="slow" advTm="2242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F1F4F6AB-D9A6-8244-B4FD-C7460C7AB447}"/>
              </a:ext>
            </a:extLst>
          </p:cNvPr>
          <p:cNvSpPr/>
          <p:nvPr/>
        </p:nvSpPr>
        <p:spPr>
          <a:xfrm>
            <a:off x="433461" y="1153603"/>
            <a:ext cx="8989508" cy="4192173"/>
          </a:xfrm>
          <a:prstGeom prst="rect">
            <a:avLst/>
          </a:prstGeom>
        </p:spPr>
        <p:txBody>
          <a:bodyPr wrap="square">
            <a:spAutoFit/>
          </a:bodyPr>
          <a:lstStyle/>
          <a:p>
            <a:pPr>
              <a:lnSpc>
                <a:spcPct val="200000"/>
              </a:lnSpc>
            </a:pP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What is the GRADE approach</a:t>
            </a:r>
          </a:p>
          <a:p>
            <a:pPr marL="342900" lvl="0" indent="-342900">
              <a:lnSpc>
                <a:spcPct val="200000"/>
              </a:lnSpc>
              <a:buFont typeface="Arial" panose="020B0604020202020204" pitchFamily="34" charset="0"/>
              <a:buChar char="•"/>
            </a:pPr>
            <a:r>
              <a:rPr lang="en-GB" b="1" i="1" dirty="0">
                <a:solidFill>
                  <a:srgbClr val="C00000"/>
                </a:solidFill>
                <a:latin typeface="Arial" panose="020B0604020202020204" pitchFamily="34" charset="0"/>
                <a:ea typeface="Calibri" panose="020F0502020204030204" pitchFamily="34" charset="0"/>
                <a:cs typeface="Times New Roman" panose="02020603050405020304" pitchFamily="18" charset="0"/>
              </a:rPr>
              <a:t>G</a:t>
            </a:r>
            <a:r>
              <a:rPr lang="en-GB" i="1" dirty="0">
                <a:latin typeface="Arial" panose="020B0604020202020204" pitchFamily="34" charset="0"/>
                <a:ea typeface="Calibri" panose="020F0502020204030204" pitchFamily="34" charset="0"/>
                <a:cs typeface="Times New Roman" panose="02020603050405020304" pitchFamily="18" charset="0"/>
              </a:rPr>
              <a:t>rading of </a:t>
            </a:r>
            <a:r>
              <a:rPr lang="en-GB" b="1" i="1" dirty="0">
                <a:solidFill>
                  <a:srgbClr val="C00000"/>
                </a:solidFill>
                <a:latin typeface="Arial" panose="020B0604020202020204" pitchFamily="34" charset="0"/>
                <a:ea typeface="Calibri" panose="020F0502020204030204" pitchFamily="34" charset="0"/>
                <a:cs typeface="Times New Roman" panose="02020603050405020304" pitchFamily="18" charset="0"/>
              </a:rPr>
              <a:t>R</a:t>
            </a:r>
            <a:r>
              <a:rPr lang="en-GB" i="1" dirty="0">
                <a:latin typeface="Arial" panose="020B0604020202020204" pitchFamily="34" charset="0"/>
                <a:ea typeface="Calibri" panose="020F0502020204030204" pitchFamily="34" charset="0"/>
                <a:cs typeface="Times New Roman" panose="02020603050405020304" pitchFamily="18" charset="0"/>
              </a:rPr>
              <a:t>ecommendations, </a:t>
            </a:r>
            <a:r>
              <a:rPr lang="en-GB" b="1" i="1" dirty="0">
                <a:solidFill>
                  <a:srgbClr val="C00000"/>
                </a:solidFill>
                <a:latin typeface="Arial" panose="020B0604020202020204" pitchFamily="34" charset="0"/>
                <a:cs typeface="Times New Roman" panose="02020603050405020304" pitchFamily="18" charset="0"/>
              </a:rPr>
              <a:t>A</a:t>
            </a:r>
            <a:r>
              <a:rPr lang="en-GB" i="1" dirty="0">
                <a:latin typeface="Arial" panose="020B0604020202020204" pitchFamily="34" charset="0"/>
                <a:ea typeface="Calibri" panose="020F0502020204030204" pitchFamily="34" charset="0"/>
                <a:cs typeface="Times New Roman" panose="02020603050405020304" pitchFamily="18" charset="0"/>
              </a:rPr>
              <a:t>ssessment, </a:t>
            </a:r>
            <a:r>
              <a:rPr lang="en-GB" b="1" i="1" dirty="0">
                <a:solidFill>
                  <a:srgbClr val="C00000"/>
                </a:solidFill>
                <a:latin typeface="Arial" panose="020B0604020202020204" pitchFamily="34" charset="0"/>
                <a:cs typeface="Times New Roman" panose="02020603050405020304" pitchFamily="18" charset="0"/>
              </a:rPr>
              <a:t>D</a:t>
            </a:r>
            <a:r>
              <a:rPr lang="en-GB" i="1" dirty="0">
                <a:latin typeface="Arial" panose="020B0604020202020204" pitchFamily="34" charset="0"/>
                <a:ea typeface="Calibri" panose="020F0502020204030204" pitchFamily="34" charset="0"/>
                <a:cs typeface="Times New Roman" panose="02020603050405020304" pitchFamily="18" charset="0"/>
              </a:rPr>
              <a:t>evelopment and </a:t>
            </a:r>
            <a:r>
              <a:rPr lang="en-GB" b="1" i="1" dirty="0">
                <a:solidFill>
                  <a:srgbClr val="C00000"/>
                </a:solidFill>
                <a:latin typeface="Arial" panose="020B0604020202020204" pitchFamily="34" charset="0"/>
                <a:cs typeface="Times New Roman" panose="02020603050405020304" pitchFamily="18" charset="0"/>
              </a:rPr>
              <a:t>E</a:t>
            </a:r>
            <a:r>
              <a:rPr lang="en-GB" i="1" dirty="0">
                <a:latin typeface="Arial" panose="020B0604020202020204" pitchFamily="34" charset="0"/>
                <a:ea typeface="Calibri" panose="020F0502020204030204" pitchFamily="34" charset="0"/>
                <a:cs typeface="Times New Roman" panose="02020603050405020304" pitchFamily="18" charset="0"/>
              </a:rPr>
              <a:t>valuation</a:t>
            </a:r>
          </a:p>
          <a:p>
            <a:pPr marL="342900" lvl="0" indent="-342900">
              <a:lnSpc>
                <a:spcPct val="20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Transparent and structured system for developing, summarising and grading the quality of evidence for systematic reviews and recommendations in health care</a:t>
            </a:r>
          </a:p>
          <a:p>
            <a:pPr marL="342900" lvl="0" indent="-342900">
              <a:lnSpc>
                <a:spcPct val="20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GRADE working group: international team (&gt;100) of guideline developers, methodologists, epidemiologists and clinicians worldwide</a:t>
            </a:r>
          </a:p>
          <a:p>
            <a:pPr marL="342900" lvl="0" indent="-342900">
              <a:lnSpc>
                <a:spcPct val="20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hlinkClick r:id="rId3"/>
              </a:rPr>
              <a:t>www.gradeworkinggroup.org</a:t>
            </a:r>
            <a:endParaRPr lang="en-GB" i="1" dirty="0">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4" descr="ILTS">
            <a:extLst>
              <a:ext uri="{FF2B5EF4-FFF2-40B4-BE49-F238E27FC236}">
                <a16:creationId xmlns:a16="http://schemas.microsoft.com/office/drawing/2014/main" id="{B470FA42-7A08-514C-AA57-831FDEFEF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70829"/>
      </p:ext>
    </p:extLst>
  </p:cSld>
  <p:clrMapOvr>
    <a:masterClrMapping/>
  </p:clrMapOvr>
  <mc:AlternateContent xmlns:mc="http://schemas.openxmlformats.org/markup-compatibility/2006" xmlns:p14="http://schemas.microsoft.com/office/powerpoint/2010/main">
    <mc:Choice Requires="p14">
      <p:transition spd="slow" p14:dur="2000" advTm="44803"/>
    </mc:Choice>
    <mc:Fallback xmlns="">
      <p:transition spd="slow" advTm="4480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F1F4F6AB-D9A6-8244-B4FD-C7460C7AB447}"/>
              </a:ext>
            </a:extLst>
          </p:cNvPr>
          <p:cNvSpPr/>
          <p:nvPr/>
        </p:nvSpPr>
        <p:spPr>
          <a:xfrm>
            <a:off x="433460" y="1141246"/>
            <a:ext cx="9399718" cy="4746171"/>
          </a:xfrm>
          <a:prstGeom prst="rect">
            <a:avLst/>
          </a:prstGeom>
        </p:spPr>
        <p:txBody>
          <a:bodyPr wrap="square">
            <a:spAutoFit/>
          </a:bodyPr>
          <a:lstStyle/>
          <a:p>
            <a:pPr>
              <a:lnSpc>
                <a:spcPct val="200000"/>
              </a:lnSpc>
            </a:pP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Aim of GRADE approach</a:t>
            </a:r>
          </a:p>
          <a:p>
            <a:pPr marL="342900" lvl="0" indent="-342900">
              <a:lnSpc>
                <a:spcPct val="200000"/>
              </a:lnSpc>
              <a:buFont typeface="+mj-lt"/>
              <a:buAutoNum type="alphaUcPeriod"/>
            </a:pPr>
            <a:r>
              <a:rPr lang="en-GB" i="1" dirty="0">
                <a:latin typeface="Arial" panose="020B0604020202020204" pitchFamily="34" charset="0"/>
                <a:ea typeface="Calibri" panose="020F0502020204030204" pitchFamily="34" charset="0"/>
                <a:cs typeface="Times New Roman" panose="02020603050405020304" pitchFamily="18" charset="0"/>
              </a:rPr>
              <a:t>To describe the </a:t>
            </a:r>
            <a:r>
              <a:rPr lang="en-GB" i="1" dirty="0">
                <a:solidFill>
                  <a:srgbClr val="C00000"/>
                </a:solidFill>
                <a:latin typeface="Arial" panose="020B0604020202020204" pitchFamily="34" charset="0"/>
                <a:ea typeface="Calibri" panose="020F0502020204030204" pitchFamily="34" charset="0"/>
                <a:cs typeface="Times New Roman" panose="02020603050405020304" pitchFamily="18" charset="0"/>
              </a:rPr>
              <a:t>quality of evidence</a:t>
            </a:r>
            <a:r>
              <a:rPr lang="en-GB" i="1" dirty="0">
                <a:latin typeface="Arial" panose="020B0604020202020204" pitchFamily="34" charset="0"/>
                <a:ea typeface="Calibri" panose="020F0502020204030204" pitchFamily="34" charset="0"/>
                <a:cs typeface="Times New Roman" panose="02020603050405020304" pitchFamily="18" charset="0"/>
              </a:rPr>
              <a:t>, i.e. </a:t>
            </a:r>
            <a:r>
              <a:rPr lang="en-GB" i="1" dirty="0">
                <a:solidFill>
                  <a:srgbClr val="C00000"/>
                </a:solidFill>
                <a:latin typeface="Arial" panose="020B0604020202020204" pitchFamily="34" charset="0"/>
                <a:ea typeface="Calibri" panose="020F0502020204030204" pitchFamily="34" charset="0"/>
                <a:cs typeface="Times New Roman" panose="02020603050405020304" pitchFamily="18" charset="0"/>
              </a:rPr>
              <a:t>confidence in effect estimates</a:t>
            </a:r>
            <a:r>
              <a:rPr lang="en-GB" i="1" dirty="0">
                <a:latin typeface="Arial" panose="020B0604020202020204" pitchFamily="34" charset="0"/>
                <a:ea typeface="Calibri" panose="020F0502020204030204" pitchFamily="34" charset="0"/>
                <a:cs typeface="Times New Roman" panose="02020603050405020304" pitchFamily="18" charset="0"/>
              </a:rPr>
              <a:t> (how close are the reported estimates to the true values?), for</a:t>
            </a:r>
            <a:r>
              <a:rPr lang="en-GB" i="1" dirty="0">
                <a:solidFill>
                  <a:srgbClr val="C00000"/>
                </a:solidFill>
                <a:latin typeface="Arial" panose="020B0604020202020204" pitchFamily="34" charset="0"/>
                <a:ea typeface="Calibri" panose="020F0502020204030204" pitchFamily="34" charset="0"/>
                <a:cs typeface="Times New Roman" panose="02020603050405020304" pitchFamily="18" charset="0"/>
              </a:rPr>
              <a:t> each outcome separately</a:t>
            </a:r>
          </a:p>
          <a:p>
            <a:pPr marL="342900" lvl="0" indent="-342900">
              <a:lnSpc>
                <a:spcPct val="20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Taking into account </a:t>
            </a:r>
          </a:p>
          <a:p>
            <a:pPr marL="800100" lvl="1" indent="-342900">
              <a:lnSpc>
                <a:spcPct val="20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The Risk of Bias for each study and across studies (similar to other approaches such Cochrane tool for RCTs or Robins tool for observational studies) </a:t>
            </a:r>
          </a:p>
          <a:p>
            <a:pPr marL="800100" lvl="1" indent="-342900">
              <a:lnSpc>
                <a:spcPct val="20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Other factors essential in judging quality of a body of evidence, such as imprecision, inconsistency, indirectness</a:t>
            </a:r>
          </a:p>
        </p:txBody>
      </p:sp>
      <p:pic>
        <p:nvPicPr>
          <p:cNvPr id="10" name="Picture 4" descr="ILTS">
            <a:extLst>
              <a:ext uri="{FF2B5EF4-FFF2-40B4-BE49-F238E27FC236}">
                <a16:creationId xmlns:a16="http://schemas.microsoft.com/office/drawing/2014/main" id="{B470FA42-7A08-514C-AA57-831FDEFE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32378"/>
      </p:ext>
    </p:extLst>
  </p:cSld>
  <p:clrMapOvr>
    <a:masterClrMapping/>
  </p:clrMapOvr>
  <mc:AlternateContent xmlns:mc="http://schemas.openxmlformats.org/markup-compatibility/2006" xmlns:p14="http://schemas.microsoft.com/office/powerpoint/2010/main">
    <mc:Choice Requires="p14">
      <p:transition spd="slow" p14:dur="2000" advTm="29353"/>
    </mc:Choice>
    <mc:Fallback xmlns="">
      <p:transition spd="slow" advTm="2935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F1F4F6AB-D9A6-8244-B4FD-C7460C7AB447}"/>
              </a:ext>
            </a:extLst>
          </p:cNvPr>
          <p:cNvSpPr/>
          <p:nvPr/>
        </p:nvSpPr>
        <p:spPr>
          <a:xfrm>
            <a:off x="433460" y="1141247"/>
            <a:ext cx="9237481" cy="4746171"/>
          </a:xfrm>
          <a:prstGeom prst="rect">
            <a:avLst/>
          </a:prstGeom>
        </p:spPr>
        <p:txBody>
          <a:bodyPr wrap="square">
            <a:spAutoFit/>
          </a:bodyPr>
          <a:lstStyle/>
          <a:p>
            <a:pPr>
              <a:lnSpc>
                <a:spcPct val="200000"/>
              </a:lnSpc>
            </a:pP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Aim of GRADE approach</a:t>
            </a:r>
          </a:p>
          <a:p>
            <a:pPr marL="342900" indent="-342900">
              <a:lnSpc>
                <a:spcPct val="200000"/>
              </a:lnSpc>
              <a:buFont typeface="+mj-lt"/>
              <a:buAutoNum type="alphaUcPeriod" startAt="2"/>
            </a:pPr>
            <a:r>
              <a:rPr lang="en-GB" i="1" dirty="0">
                <a:latin typeface="Arial" panose="020B0604020202020204" pitchFamily="34" charset="0"/>
                <a:ea typeface="Calibri" panose="020F0502020204030204" pitchFamily="34" charset="0"/>
                <a:cs typeface="Times New Roman" panose="02020603050405020304" pitchFamily="18" charset="0"/>
              </a:rPr>
              <a:t>Provide comprehensive and transparent </a:t>
            </a:r>
            <a:r>
              <a:rPr lang="en-GB" i="1" dirty="0">
                <a:solidFill>
                  <a:srgbClr val="C00000"/>
                </a:solidFill>
                <a:latin typeface="Arial" panose="020B0604020202020204" pitchFamily="34" charset="0"/>
                <a:ea typeface="Calibri" panose="020F0502020204030204" pitchFamily="34" charset="0"/>
                <a:cs typeface="Times New Roman" panose="02020603050405020304" pitchFamily="18" charset="0"/>
              </a:rPr>
              <a:t>framework to develop recommendations </a:t>
            </a:r>
            <a:r>
              <a:rPr lang="en-GB" i="1" dirty="0">
                <a:latin typeface="Arial" panose="020B0604020202020204" pitchFamily="34" charset="0"/>
                <a:ea typeface="Calibri" panose="020F0502020204030204" pitchFamily="34" charset="0"/>
                <a:cs typeface="Times New Roman" panose="02020603050405020304" pitchFamily="18" charset="0"/>
              </a:rPr>
              <a:t>based on the developed grading of evidence &amp; estimates of values and resources</a:t>
            </a:r>
          </a:p>
          <a:p>
            <a:pPr marL="342900" lvl="0" indent="-342900">
              <a:lnSpc>
                <a:spcPct val="200000"/>
              </a:lnSpc>
              <a:buFont typeface="Wingdings" pitchFamily="2" charset="2"/>
              <a:buChar char="Ø"/>
            </a:pPr>
            <a:r>
              <a:rPr lang="en-GB" i="1" dirty="0">
                <a:latin typeface="Arial" panose="020B0604020202020204" pitchFamily="34" charset="0"/>
                <a:ea typeface="Calibri" panose="020F0502020204030204" pitchFamily="34" charset="0"/>
                <a:cs typeface="Times New Roman" panose="02020603050405020304" pitchFamily="18" charset="0"/>
              </a:rPr>
              <a:t>Helpful irrespective of quality of evidence (from very low to high)</a:t>
            </a:r>
          </a:p>
          <a:p>
            <a:pPr marL="342900" lvl="0" indent="-342900">
              <a:lnSpc>
                <a:spcPct val="200000"/>
              </a:lnSpc>
              <a:buFont typeface="Wingdings" pitchFamily="2" charset="2"/>
              <a:buChar char="Ø"/>
            </a:pPr>
            <a:r>
              <a:rPr lang="en-GB" i="1" dirty="0">
                <a:latin typeface="Arial" panose="020B0604020202020204" pitchFamily="34" charset="0"/>
                <a:ea typeface="Calibri" panose="020F0502020204030204" pitchFamily="34" charset="0"/>
                <a:cs typeface="Times New Roman" panose="02020603050405020304" pitchFamily="18" charset="0"/>
              </a:rPr>
              <a:t>Despite systematic approach to grading quality of evidence and strength of recommendations: inevitable need for judgements from systematic reviewers / guideline developers remains</a:t>
            </a:r>
          </a:p>
          <a:p>
            <a:pPr marL="342900" lvl="0" indent="-342900">
              <a:lnSpc>
                <a:spcPct val="200000"/>
              </a:lnSpc>
              <a:buFont typeface="Arial" panose="020B0604020202020204" pitchFamily="34" charset="0"/>
              <a:buChar char="•"/>
            </a:pPr>
            <a:endParaRPr lang="en-GB" i="1" dirty="0">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4" descr="ILTS">
            <a:extLst>
              <a:ext uri="{FF2B5EF4-FFF2-40B4-BE49-F238E27FC236}">
                <a16:creationId xmlns:a16="http://schemas.microsoft.com/office/drawing/2014/main" id="{B470FA42-7A08-514C-AA57-831FDEFE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74339"/>
      </p:ext>
    </p:extLst>
  </p:cSld>
  <p:clrMapOvr>
    <a:masterClrMapping/>
  </p:clrMapOvr>
  <mc:AlternateContent xmlns:mc="http://schemas.openxmlformats.org/markup-compatibility/2006" xmlns:p14="http://schemas.microsoft.com/office/powerpoint/2010/main">
    <mc:Choice Requires="p14">
      <p:transition spd="slow" p14:dur="2000" advTm="29018"/>
    </mc:Choice>
    <mc:Fallback xmlns="">
      <p:transition spd="slow" advTm="290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3">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Rectangle 7">
            <a:extLst>
              <a:ext uri="{FF2B5EF4-FFF2-40B4-BE49-F238E27FC236}">
                <a16:creationId xmlns:a16="http://schemas.microsoft.com/office/drawing/2014/main" id="{6EA7A445-B7F7-A446-9391-21C44379E0BE}"/>
              </a:ext>
            </a:extLst>
          </p:cNvPr>
          <p:cNvSpPr/>
          <p:nvPr/>
        </p:nvSpPr>
        <p:spPr>
          <a:xfrm>
            <a:off x="433461" y="1141247"/>
            <a:ext cx="2445664" cy="2597762"/>
          </a:xfrm>
          <a:prstGeom prst="rect">
            <a:avLst/>
          </a:prstGeom>
        </p:spPr>
        <p:txBody>
          <a:bodyPr wrap="square">
            <a:spAutoFit/>
          </a:bodyPr>
          <a:lstStyle/>
          <a:p>
            <a:pPr>
              <a:lnSpc>
                <a:spcPct val="15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Schematic overview</a:t>
            </a: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 of GRADE approach</a:t>
            </a:r>
          </a:p>
        </p:txBody>
      </p:sp>
      <p:pic>
        <p:nvPicPr>
          <p:cNvPr id="9" name="Picture 8" descr="Diagram, text&#10;&#10;Description automatically generated">
            <a:extLst>
              <a:ext uri="{FF2B5EF4-FFF2-40B4-BE49-F238E27FC236}">
                <a16:creationId xmlns:a16="http://schemas.microsoft.com/office/drawing/2014/main" id="{85F98F5B-1D0E-CB4D-AE1E-17FE1B20BDDF}"/>
              </a:ext>
            </a:extLst>
          </p:cNvPr>
          <p:cNvPicPr>
            <a:picLocks noChangeAspect="1"/>
          </p:cNvPicPr>
          <p:nvPr/>
        </p:nvPicPr>
        <p:blipFill>
          <a:blip r:embed="rId4"/>
          <a:stretch>
            <a:fillRect/>
          </a:stretch>
        </p:blipFill>
        <p:spPr>
          <a:xfrm>
            <a:off x="3521677" y="935377"/>
            <a:ext cx="4940881" cy="5183165"/>
          </a:xfrm>
          <a:prstGeom prst="rect">
            <a:avLst/>
          </a:prstGeom>
        </p:spPr>
      </p:pic>
      <p:sp>
        <p:nvSpPr>
          <p:cNvPr id="11" name="Rectangle 10">
            <a:extLst>
              <a:ext uri="{FF2B5EF4-FFF2-40B4-BE49-F238E27FC236}">
                <a16:creationId xmlns:a16="http://schemas.microsoft.com/office/drawing/2014/main" id="{C6E39640-1F4D-024B-9E3E-20E7FEE81921}"/>
              </a:ext>
            </a:extLst>
          </p:cNvPr>
          <p:cNvSpPr/>
          <p:nvPr/>
        </p:nvSpPr>
        <p:spPr>
          <a:xfrm>
            <a:off x="3521678" y="976630"/>
            <a:ext cx="4940880" cy="1884136"/>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D1A42E8-491C-404C-8018-04CB6891ADEB}"/>
              </a:ext>
            </a:extLst>
          </p:cNvPr>
          <p:cNvSpPr/>
          <p:nvPr/>
        </p:nvSpPr>
        <p:spPr>
          <a:xfrm>
            <a:off x="3521676" y="2860765"/>
            <a:ext cx="4940880" cy="218149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53650C6-4904-7C42-BF5D-0A50570164AF}"/>
              </a:ext>
            </a:extLst>
          </p:cNvPr>
          <p:cNvSpPr/>
          <p:nvPr/>
        </p:nvSpPr>
        <p:spPr>
          <a:xfrm>
            <a:off x="3521676" y="5042262"/>
            <a:ext cx="4940880" cy="107628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9AF7290-CE80-AE42-A4DE-EA95D78E19FE}"/>
              </a:ext>
            </a:extLst>
          </p:cNvPr>
          <p:cNvSpPr txBox="1"/>
          <p:nvPr/>
        </p:nvSpPr>
        <p:spPr>
          <a:xfrm>
            <a:off x="8869680" y="1683578"/>
            <a:ext cx="1476103"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Step 1</a:t>
            </a:r>
          </a:p>
        </p:txBody>
      </p:sp>
      <p:sp>
        <p:nvSpPr>
          <p:cNvPr id="15" name="TextBox 14">
            <a:extLst>
              <a:ext uri="{FF2B5EF4-FFF2-40B4-BE49-F238E27FC236}">
                <a16:creationId xmlns:a16="http://schemas.microsoft.com/office/drawing/2014/main" id="{26D79634-698F-4E4D-9A45-96F216CDA648}"/>
              </a:ext>
            </a:extLst>
          </p:cNvPr>
          <p:cNvSpPr txBox="1"/>
          <p:nvPr/>
        </p:nvSpPr>
        <p:spPr>
          <a:xfrm>
            <a:off x="8869679" y="3739009"/>
            <a:ext cx="1476103"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Step 2</a:t>
            </a:r>
          </a:p>
        </p:txBody>
      </p:sp>
      <p:sp>
        <p:nvSpPr>
          <p:cNvPr id="16" name="TextBox 15">
            <a:extLst>
              <a:ext uri="{FF2B5EF4-FFF2-40B4-BE49-F238E27FC236}">
                <a16:creationId xmlns:a16="http://schemas.microsoft.com/office/drawing/2014/main" id="{4203800E-5973-6D48-936A-029229E13FFF}"/>
              </a:ext>
            </a:extLst>
          </p:cNvPr>
          <p:cNvSpPr txBox="1"/>
          <p:nvPr/>
        </p:nvSpPr>
        <p:spPr>
          <a:xfrm>
            <a:off x="8869678" y="5400539"/>
            <a:ext cx="1476103"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Step 3</a:t>
            </a:r>
          </a:p>
        </p:txBody>
      </p:sp>
      <p:sp>
        <p:nvSpPr>
          <p:cNvPr id="17" name="TextBox 16">
            <a:extLst>
              <a:ext uri="{FF2B5EF4-FFF2-40B4-BE49-F238E27FC236}">
                <a16:creationId xmlns:a16="http://schemas.microsoft.com/office/drawing/2014/main" id="{D62B7DEF-B694-2F49-BD68-BDFBE987CBBA}"/>
              </a:ext>
            </a:extLst>
          </p:cNvPr>
          <p:cNvSpPr txBox="1"/>
          <p:nvPr/>
        </p:nvSpPr>
        <p:spPr>
          <a:xfrm>
            <a:off x="10345781" y="6394697"/>
            <a:ext cx="184621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1 (see last slide)</a:t>
            </a:r>
          </a:p>
        </p:txBody>
      </p:sp>
    </p:spTree>
    <p:custDataLst>
      <p:tags r:id="rId1"/>
    </p:custDataLst>
    <p:extLst>
      <p:ext uri="{BB962C8B-B14F-4D97-AF65-F5344CB8AC3E}">
        <p14:creationId xmlns:p14="http://schemas.microsoft.com/office/powerpoint/2010/main" val="3322974520"/>
      </p:ext>
    </p:extLst>
  </p:cSld>
  <p:clrMapOvr>
    <a:masterClrMapping/>
  </p:clrMapOvr>
  <mc:AlternateContent xmlns:mc="http://schemas.openxmlformats.org/markup-compatibility/2006" xmlns:p14="http://schemas.microsoft.com/office/powerpoint/2010/main">
    <mc:Choice Requires="p14">
      <p:transition spd="slow" p14:dur="2000" advTm="28834"/>
    </mc:Choice>
    <mc:Fallback xmlns="">
      <p:transition spd="slow" advTm="28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0" name="Picture 4" descr="ILTS">
            <a:extLst>
              <a:ext uri="{FF2B5EF4-FFF2-40B4-BE49-F238E27FC236}">
                <a16:creationId xmlns:a16="http://schemas.microsoft.com/office/drawing/2014/main" id="{B470FA42-7A08-514C-AA57-831FDEFE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D5D364F-A503-B840-BCC3-CBFAAF0BE2E6}"/>
              </a:ext>
            </a:extLst>
          </p:cNvPr>
          <p:cNvSpPr/>
          <p:nvPr/>
        </p:nvSpPr>
        <p:spPr>
          <a:xfrm>
            <a:off x="433460" y="1141247"/>
            <a:ext cx="9237481" cy="4192173"/>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1: Systematic review</a:t>
            </a:r>
          </a:p>
          <a:p>
            <a:pPr marL="342900" indent="-342900">
              <a:lnSpc>
                <a:spcPct val="200000"/>
              </a:lnSpc>
              <a:buFont typeface="+mj-lt"/>
              <a:buAutoNum type="alphaUcPeriod"/>
            </a:pPr>
            <a:r>
              <a:rPr lang="en-GB" i="1" dirty="0">
                <a:latin typeface="Arial" panose="020B0604020202020204" pitchFamily="34" charset="0"/>
                <a:cs typeface="Times New Roman" panose="02020603050405020304" pitchFamily="18" charset="0"/>
              </a:rPr>
              <a:t>Define critical outcomes</a:t>
            </a:r>
          </a:p>
          <a:p>
            <a:pPr marL="342900" indent="-342900">
              <a:lnSpc>
                <a:spcPct val="200000"/>
              </a:lnSpc>
              <a:buFont typeface="+mj-lt"/>
              <a:buAutoNum type="alphaUcPeriod"/>
            </a:pPr>
            <a:r>
              <a:rPr lang="en-GB" i="1" dirty="0">
                <a:latin typeface="Arial" panose="020B0604020202020204" pitchFamily="34" charset="0"/>
                <a:cs typeface="Times New Roman" panose="02020603050405020304" pitchFamily="18" charset="0"/>
              </a:rPr>
              <a:t>Generate </a:t>
            </a:r>
            <a:r>
              <a:rPr lang="en-GB" i="1" dirty="0">
                <a:solidFill>
                  <a:srgbClr val="C00000"/>
                </a:solidFill>
                <a:latin typeface="Arial" panose="020B0604020202020204" pitchFamily="34" charset="0"/>
                <a:cs typeface="Times New Roman" panose="02020603050405020304" pitchFamily="18" charset="0"/>
              </a:rPr>
              <a:t>estimates of effect for each outcome</a:t>
            </a:r>
          </a:p>
          <a:p>
            <a:pPr marL="742950" lvl="1" indent="-28575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(If feasible: calculate pooled summary estimates (Meta-analysis))</a:t>
            </a:r>
          </a:p>
          <a:p>
            <a:pPr marL="742950" lvl="1" indent="-285750">
              <a:lnSpc>
                <a:spcPct val="200000"/>
              </a:lnSpc>
              <a:buFont typeface="Wingdings" pitchFamily="2" charset="2"/>
              <a:buChar char="Ø"/>
            </a:pPr>
            <a:r>
              <a:rPr lang="en-GB" i="1" dirty="0">
                <a:solidFill>
                  <a:srgbClr val="C00000"/>
                </a:solidFill>
                <a:latin typeface="Arial" panose="020B0604020202020204" pitchFamily="34" charset="0"/>
                <a:cs typeface="Times New Roman" panose="02020603050405020304" pitchFamily="18" charset="0"/>
              </a:rPr>
              <a:t>If not feasible (ERAS4OLT reviews): narrative summary</a:t>
            </a:r>
          </a:p>
          <a:p>
            <a:pPr marL="1200150" lvl="2" indent="-285750">
              <a:lnSpc>
                <a:spcPct val="200000"/>
              </a:lnSpc>
              <a:buFont typeface="Wingdings" pitchFamily="2" charset="2"/>
              <a:buChar char="Ø"/>
            </a:pPr>
            <a:endParaRPr lang="en-GB" i="1" dirty="0">
              <a:latin typeface="Arial" panose="020B0604020202020204" pitchFamily="34" charset="0"/>
              <a:cs typeface="Times New Roman" panose="02020603050405020304" pitchFamily="18" charset="0"/>
            </a:endParaRPr>
          </a:p>
          <a:p>
            <a:pPr marL="742950" lvl="1" indent="-28575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see example in this presentation</a:t>
            </a:r>
          </a:p>
        </p:txBody>
      </p:sp>
    </p:spTree>
    <p:extLst>
      <p:ext uri="{BB962C8B-B14F-4D97-AF65-F5344CB8AC3E}">
        <p14:creationId xmlns:p14="http://schemas.microsoft.com/office/powerpoint/2010/main" val="481764757"/>
      </p:ext>
    </p:extLst>
  </p:cSld>
  <p:clrMapOvr>
    <a:masterClrMapping/>
  </p:clrMapOvr>
  <mc:AlternateContent xmlns:mc="http://schemas.openxmlformats.org/markup-compatibility/2006" xmlns:p14="http://schemas.microsoft.com/office/powerpoint/2010/main">
    <mc:Choice Requires="p14">
      <p:transition spd="slow" p14:dur="2000" advTm="30622"/>
    </mc:Choice>
    <mc:Fallback xmlns="">
      <p:transition spd="slow" advTm="306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59" y="1141247"/>
            <a:ext cx="9938450" cy="4192173"/>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2: Rate Quality of Evidence</a:t>
            </a:r>
          </a:p>
          <a:p>
            <a:pPr marL="342900" indent="-342900">
              <a:lnSpc>
                <a:spcPct val="200000"/>
              </a:lnSpc>
              <a:buFont typeface="+mj-lt"/>
              <a:buAutoNum type="alphaUcPeriod"/>
            </a:pPr>
            <a:r>
              <a:rPr lang="en-GB" i="1" dirty="0">
                <a:latin typeface="Arial" panose="020B0604020202020204" pitchFamily="34" charset="0"/>
                <a:cs typeface="Times New Roman" panose="02020603050405020304" pitchFamily="18" charset="0"/>
              </a:rPr>
              <a:t>Make </a:t>
            </a:r>
            <a:r>
              <a:rPr lang="en-GB" i="1" dirty="0">
                <a:solidFill>
                  <a:srgbClr val="C00000"/>
                </a:solidFill>
                <a:latin typeface="Arial" panose="020B0604020202020204" pitchFamily="34" charset="0"/>
                <a:cs typeface="Times New Roman" panose="02020603050405020304" pitchFamily="18" charset="0"/>
              </a:rPr>
              <a:t>judgements for each GRADE domain, </a:t>
            </a:r>
            <a:r>
              <a:rPr lang="en-GB" i="1" dirty="0">
                <a:latin typeface="Arial" panose="020B0604020202020204" pitchFamily="34" charset="0"/>
                <a:cs typeface="Times New Roman" panose="02020603050405020304" pitchFamily="18" charset="0"/>
              </a:rPr>
              <a:t>for </a:t>
            </a:r>
            <a:r>
              <a:rPr lang="en-GB" i="1" dirty="0">
                <a:solidFill>
                  <a:srgbClr val="C00000"/>
                </a:solidFill>
                <a:latin typeface="Arial" panose="020B0604020202020204" pitchFamily="34" charset="0"/>
                <a:cs typeface="Times New Roman" panose="02020603050405020304" pitchFamily="18" charset="0"/>
              </a:rPr>
              <a:t>each outcome across studies</a:t>
            </a:r>
          </a:p>
          <a:p>
            <a:pPr marL="800100" lvl="1" indent="-342900">
              <a:lnSpc>
                <a:spcPct val="200000"/>
              </a:lnSpc>
              <a:buFont typeface="Arial" panose="020B0604020202020204" pitchFamily="34" charset="0"/>
              <a:buChar char="•"/>
            </a:pPr>
            <a:r>
              <a:rPr lang="en-GB" i="1" dirty="0">
                <a:latin typeface="Arial" panose="020B0604020202020204" pitchFamily="34" charset="0"/>
                <a:cs typeface="Times New Roman" panose="02020603050405020304" pitchFamily="18" charset="0"/>
              </a:rPr>
              <a:t>Limitations (Risk of Bias)</a:t>
            </a:r>
          </a:p>
          <a:p>
            <a:pPr marL="800100" lvl="1" indent="-342900">
              <a:lnSpc>
                <a:spcPct val="200000"/>
              </a:lnSpc>
              <a:buFont typeface="Arial" panose="020B0604020202020204" pitchFamily="34" charset="0"/>
              <a:buChar char="•"/>
            </a:pPr>
            <a:r>
              <a:rPr lang="en-GB" i="1" dirty="0">
                <a:latin typeface="Arial" panose="020B0604020202020204" pitchFamily="34" charset="0"/>
                <a:cs typeface="Times New Roman" panose="02020603050405020304" pitchFamily="18" charset="0"/>
              </a:rPr>
              <a:t>Indirectness</a:t>
            </a:r>
          </a:p>
          <a:p>
            <a:pPr marL="800100" lvl="1" indent="-342900">
              <a:lnSpc>
                <a:spcPct val="200000"/>
              </a:lnSpc>
              <a:buFont typeface="Arial" panose="020B0604020202020204" pitchFamily="34" charset="0"/>
              <a:buChar char="•"/>
            </a:pPr>
            <a:r>
              <a:rPr lang="en-GB" i="1" dirty="0">
                <a:latin typeface="Arial" panose="020B0604020202020204" pitchFamily="34" charset="0"/>
                <a:cs typeface="Times New Roman" panose="02020603050405020304" pitchFamily="18" charset="0"/>
              </a:rPr>
              <a:t>Imprecision</a:t>
            </a:r>
          </a:p>
          <a:p>
            <a:pPr marL="800100" lvl="1" indent="-342900">
              <a:lnSpc>
                <a:spcPct val="200000"/>
              </a:lnSpc>
              <a:buFont typeface="Arial" panose="020B0604020202020204" pitchFamily="34" charset="0"/>
              <a:buChar char="•"/>
            </a:pPr>
            <a:r>
              <a:rPr lang="en-GB" i="1" dirty="0">
                <a:latin typeface="Arial" panose="020B0604020202020204" pitchFamily="34" charset="0"/>
                <a:cs typeface="Times New Roman" panose="02020603050405020304" pitchFamily="18" charset="0"/>
              </a:rPr>
              <a:t>Inconsistency</a:t>
            </a:r>
          </a:p>
          <a:p>
            <a:pPr marL="800100" lvl="1" indent="-342900">
              <a:lnSpc>
                <a:spcPct val="200000"/>
              </a:lnSpc>
              <a:buFont typeface="Arial" panose="020B0604020202020204" pitchFamily="34" charset="0"/>
              <a:buChar char="•"/>
            </a:pPr>
            <a:r>
              <a:rPr lang="en-GB" i="1" dirty="0">
                <a:latin typeface="Arial" panose="020B0604020202020204" pitchFamily="34" charset="0"/>
                <a:cs typeface="Times New Roman" panose="02020603050405020304" pitchFamily="18" charset="0"/>
              </a:rPr>
              <a:t>Publication bias</a:t>
            </a:r>
          </a:p>
        </p:txBody>
      </p:sp>
      <p:pic>
        <p:nvPicPr>
          <p:cNvPr id="10" name="Picture 4" descr="ILTS">
            <a:extLst>
              <a:ext uri="{FF2B5EF4-FFF2-40B4-BE49-F238E27FC236}">
                <a16:creationId xmlns:a16="http://schemas.microsoft.com/office/drawing/2014/main" id="{DE2D42CE-5456-D142-B710-155F9C5BC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29289"/>
      </p:ext>
    </p:extLst>
  </p:cSld>
  <p:clrMapOvr>
    <a:masterClrMapping/>
  </p:clrMapOvr>
  <mc:AlternateContent xmlns:mc="http://schemas.openxmlformats.org/markup-compatibility/2006" xmlns:p14="http://schemas.microsoft.com/office/powerpoint/2010/main">
    <mc:Choice Requires="p14">
      <p:transition spd="slow" p14:dur="2000" advTm="21000"/>
    </mc:Choice>
    <mc:Fallback xmlns="">
      <p:transition spd="slow" advTm="2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59" y="1141247"/>
            <a:ext cx="6608786" cy="82041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2A: </a:t>
            </a:r>
            <a:r>
              <a:rPr lang="en-GB" i="1" dirty="0">
                <a:latin typeface="Arial" panose="020B0604020202020204" pitchFamily="34" charset="0"/>
                <a:cs typeface="Times New Roman" panose="02020603050405020304" pitchFamily="18" charset="0"/>
              </a:rPr>
              <a:t>Limitations (Risk of Bias):</a:t>
            </a:r>
          </a:p>
        </p:txBody>
      </p:sp>
      <p:pic>
        <p:nvPicPr>
          <p:cNvPr id="8" name="Picture 7" descr="Text, table&#10;&#10;Description automatically generated with medium confidence">
            <a:extLst>
              <a:ext uri="{FF2B5EF4-FFF2-40B4-BE49-F238E27FC236}">
                <a16:creationId xmlns:a16="http://schemas.microsoft.com/office/drawing/2014/main" id="{D2AA2BC9-7A2A-374B-A116-F666F249A443}"/>
              </a:ext>
            </a:extLst>
          </p:cNvPr>
          <p:cNvPicPr>
            <a:picLocks noChangeAspect="1"/>
          </p:cNvPicPr>
          <p:nvPr/>
        </p:nvPicPr>
        <p:blipFill>
          <a:blip r:embed="rId3"/>
          <a:stretch>
            <a:fillRect/>
          </a:stretch>
        </p:blipFill>
        <p:spPr>
          <a:xfrm>
            <a:off x="770709" y="2696965"/>
            <a:ext cx="3723503" cy="2800074"/>
          </a:xfrm>
          <a:prstGeom prst="rect">
            <a:avLst/>
          </a:prstGeom>
        </p:spPr>
      </p:pic>
      <p:pic>
        <p:nvPicPr>
          <p:cNvPr id="13" name="Picture 12">
            <a:extLst>
              <a:ext uri="{FF2B5EF4-FFF2-40B4-BE49-F238E27FC236}">
                <a16:creationId xmlns:a16="http://schemas.microsoft.com/office/drawing/2014/main" id="{FB8E974D-C6EF-3E48-8A64-37E59B2221E1}"/>
              </a:ext>
            </a:extLst>
          </p:cNvPr>
          <p:cNvPicPr>
            <a:picLocks noChangeAspect="1"/>
          </p:cNvPicPr>
          <p:nvPr/>
        </p:nvPicPr>
        <p:blipFill>
          <a:blip r:embed="rId4"/>
          <a:stretch>
            <a:fillRect/>
          </a:stretch>
        </p:blipFill>
        <p:spPr>
          <a:xfrm>
            <a:off x="4676503" y="2653701"/>
            <a:ext cx="7196908" cy="2843338"/>
          </a:xfrm>
          <a:prstGeom prst="rect">
            <a:avLst/>
          </a:prstGeom>
        </p:spPr>
      </p:pic>
      <p:sp>
        <p:nvSpPr>
          <p:cNvPr id="14" name="Rounded Rectangle 13">
            <a:extLst>
              <a:ext uri="{FF2B5EF4-FFF2-40B4-BE49-F238E27FC236}">
                <a16:creationId xmlns:a16="http://schemas.microsoft.com/office/drawing/2014/main" id="{3613E0A8-E730-4246-81DB-6DEF6D588894}"/>
              </a:ext>
            </a:extLst>
          </p:cNvPr>
          <p:cNvSpPr/>
          <p:nvPr/>
        </p:nvSpPr>
        <p:spPr>
          <a:xfrm>
            <a:off x="770709" y="2723091"/>
            <a:ext cx="2103120"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D684B7EB-91F4-2A4F-8D2A-A70BB9F63301}"/>
              </a:ext>
            </a:extLst>
          </p:cNvPr>
          <p:cNvSpPr/>
          <p:nvPr/>
        </p:nvSpPr>
        <p:spPr>
          <a:xfrm>
            <a:off x="4702629" y="2670840"/>
            <a:ext cx="2103120"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0351695-1BCB-A74E-AC35-0832E7301A80}"/>
              </a:ext>
            </a:extLst>
          </p:cNvPr>
          <p:cNvSpPr txBox="1"/>
          <p:nvPr/>
        </p:nvSpPr>
        <p:spPr>
          <a:xfrm>
            <a:off x="10345781" y="6394697"/>
            <a:ext cx="184621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5 (see last slide)</a:t>
            </a:r>
          </a:p>
        </p:txBody>
      </p:sp>
    </p:spTree>
    <p:extLst>
      <p:ext uri="{BB962C8B-B14F-4D97-AF65-F5344CB8AC3E}">
        <p14:creationId xmlns:p14="http://schemas.microsoft.com/office/powerpoint/2010/main" val="702041434"/>
      </p:ext>
    </p:extLst>
  </p:cSld>
  <p:clrMapOvr>
    <a:masterClrMapping/>
  </p:clrMapOvr>
  <mc:AlternateContent xmlns:mc="http://schemas.openxmlformats.org/markup-compatibility/2006" xmlns:p14="http://schemas.microsoft.com/office/powerpoint/2010/main">
    <mc:Choice Requires="p14">
      <p:transition spd="slow" p14:dur="2000" advTm="16465"/>
    </mc:Choice>
    <mc:Fallback xmlns="">
      <p:transition spd="slow" advTm="164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AS4OLT.org Banner">
            <a:extLst>
              <a:ext uri="{FF2B5EF4-FFF2-40B4-BE49-F238E27FC236}">
                <a16:creationId xmlns:a16="http://schemas.microsoft.com/office/drawing/2014/main" id="{C6484A63-BFA8-4B4D-9346-9E066785147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406400"/>
            <a:ext cx="12192000" cy="604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347F26B-10EA-8B4F-A6DF-3CA2630804A3}"/>
              </a:ext>
            </a:extLst>
          </p:cNvPr>
          <p:cNvSpPr/>
          <p:nvPr/>
        </p:nvSpPr>
        <p:spPr>
          <a:xfrm>
            <a:off x="0" y="7937"/>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latin typeface="Arial" panose="020B0604020202020204" pitchFamily="34" charset="0"/>
              <a:cs typeface="Arial" panose="020B0604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3">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a:effectLst/>
                <a:latin typeface="Arial" panose="020B0604020202020204" pitchFamily="34" charset="0"/>
                <a:ea typeface="Calibri" panose="020F0502020204030204" pitchFamily="34" charset="0"/>
                <a:cs typeface="Arial" panose="020B0604020202020204" pitchFamily="34" charset="0"/>
              </a:rPr>
              <a:t>ERAS4OLT.org</a:t>
            </a:r>
            <a:endParaRPr lang="en-GB" sz="105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0C202E1-1C7E-F846-BFB2-CBAFA2544EDE}"/>
              </a:ext>
            </a:extLst>
          </p:cNvPr>
          <p:cNvSpPr txBox="1"/>
          <p:nvPr/>
        </p:nvSpPr>
        <p:spPr>
          <a:xfrm>
            <a:off x="227663" y="1203325"/>
            <a:ext cx="11781457" cy="7048083"/>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Enhanced Recovery After Liver Transplantation</a:t>
            </a:r>
          </a:p>
          <a:p>
            <a:endParaRPr lang="en-US" sz="2800"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Aim: </a:t>
            </a:r>
          </a:p>
          <a:p>
            <a:pPr lvl="1"/>
            <a:r>
              <a:rPr lang="en-US" sz="2400" i="1" dirty="0">
                <a:latin typeface="Arial" panose="020B0604020202020204" pitchFamily="34" charset="0"/>
                <a:cs typeface="Arial" panose="020B0604020202020204" pitchFamily="34" charset="0"/>
              </a:rPr>
              <a:t>Provide </a:t>
            </a:r>
            <a:r>
              <a:rPr lang="en-US" sz="2400" i="1" dirty="0">
                <a:solidFill>
                  <a:srgbClr val="C00000"/>
                </a:solidFill>
                <a:latin typeface="Arial" panose="020B0604020202020204" pitchFamily="34" charset="0"/>
                <a:cs typeface="Arial" panose="020B0604020202020204" pitchFamily="34" charset="0"/>
              </a:rPr>
              <a:t>evidence-based recommendations </a:t>
            </a:r>
            <a:r>
              <a:rPr lang="en-US" sz="2400" i="1" dirty="0">
                <a:latin typeface="Arial" panose="020B0604020202020204" pitchFamily="34" charset="0"/>
                <a:cs typeface="Arial" panose="020B0604020202020204" pitchFamily="34" charset="0"/>
              </a:rPr>
              <a:t>on ERAS for deceased donor and living donor liver transplantation</a:t>
            </a:r>
          </a:p>
          <a:p>
            <a:pPr marL="914400" lvl="1" indent="-457200">
              <a:buFont typeface="Arial" panose="020B0604020202020204" pitchFamily="34" charset="0"/>
              <a:buChar char="•"/>
            </a:pPr>
            <a:endParaRPr lang="en-US" sz="2000" i="1"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Methods: </a:t>
            </a:r>
          </a:p>
          <a:p>
            <a:pPr lvl="1"/>
            <a:r>
              <a:rPr lang="en-US" sz="2400" i="1" dirty="0">
                <a:latin typeface="Arial" panose="020B0604020202020204" pitchFamily="34" charset="0"/>
                <a:cs typeface="Arial" panose="020B0604020202020204" pitchFamily="34" charset="0"/>
              </a:rPr>
              <a:t>Multi-disciplinary collaboration of </a:t>
            </a:r>
            <a:r>
              <a:rPr lang="en-US" sz="2400" i="1" dirty="0">
                <a:solidFill>
                  <a:srgbClr val="C00000"/>
                </a:solidFill>
                <a:latin typeface="Arial" panose="020B0604020202020204" pitchFamily="34" charset="0"/>
                <a:cs typeface="Arial" panose="020B0604020202020204" pitchFamily="34" charset="0"/>
              </a:rPr>
              <a:t>experts worldwide</a:t>
            </a:r>
          </a:p>
          <a:p>
            <a:pPr lvl="1"/>
            <a:r>
              <a:rPr lang="en-US" sz="2400" i="1" dirty="0">
                <a:latin typeface="Arial" panose="020B0604020202020204" pitchFamily="34" charset="0"/>
                <a:cs typeface="Arial" panose="020B0604020202020204" pitchFamily="34" charset="0"/>
              </a:rPr>
              <a:t>Danish Model of Consensus</a:t>
            </a:r>
          </a:p>
          <a:p>
            <a:pPr marL="800100" lvl="1" indent="-342900">
              <a:buFont typeface="Arial" panose="020B0604020202020204" pitchFamily="34" charset="0"/>
              <a:buChar char="•"/>
            </a:pPr>
            <a:endParaRPr lang="en-US" sz="24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i="1"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918547"/>
      </p:ext>
    </p:extLst>
  </p:cSld>
  <p:clrMapOvr>
    <a:masterClrMapping/>
  </p:clrMapOvr>
  <mc:AlternateContent xmlns:mc="http://schemas.openxmlformats.org/markup-compatibility/2006" xmlns:p14="http://schemas.microsoft.com/office/powerpoint/2010/main">
    <mc:Choice Requires="p14">
      <p:transition spd="slow" p14:dur="2000" advTm="32777"/>
    </mc:Choice>
    <mc:Fallback xmlns="">
      <p:transition spd="slow" advTm="3277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59" y="1141247"/>
            <a:ext cx="2206871" cy="82041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2A</a:t>
            </a:r>
          </a:p>
        </p:txBody>
      </p:sp>
      <p:sp>
        <p:nvSpPr>
          <p:cNvPr id="10" name="TextBox 9">
            <a:extLst>
              <a:ext uri="{FF2B5EF4-FFF2-40B4-BE49-F238E27FC236}">
                <a16:creationId xmlns:a16="http://schemas.microsoft.com/office/drawing/2014/main" id="{4E46838F-2A39-EB44-94E3-408EAA7F1F8C}"/>
              </a:ext>
            </a:extLst>
          </p:cNvPr>
          <p:cNvSpPr txBox="1"/>
          <p:nvPr/>
        </p:nvSpPr>
        <p:spPr>
          <a:xfrm>
            <a:off x="9731261" y="6394697"/>
            <a:ext cx="246074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2 and 3 (see last slide)</a:t>
            </a:r>
          </a:p>
        </p:txBody>
      </p:sp>
      <p:grpSp>
        <p:nvGrpSpPr>
          <p:cNvPr id="21" name="Group 20">
            <a:extLst>
              <a:ext uri="{FF2B5EF4-FFF2-40B4-BE49-F238E27FC236}">
                <a16:creationId xmlns:a16="http://schemas.microsoft.com/office/drawing/2014/main" id="{55470D99-E7DE-B342-AB81-C177D493BC7A}"/>
              </a:ext>
            </a:extLst>
          </p:cNvPr>
          <p:cNvGrpSpPr/>
          <p:nvPr/>
        </p:nvGrpSpPr>
        <p:grpSpPr>
          <a:xfrm>
            <a:off x="540718" y="2216134"/>
            <a:ext cx="5431808" cy="3578603"/>
            <a:chOff x="552148" y="2101133"/>
            <a:chExt cx="5431808" cy="3578603"/>
          </a:xfrm>
        </p:grpSpPr>
        <p:pic>
          <p:nvPicPr>
            <p:cNvPr id="3" name="Picture 2" descr="Text&#10;&#10;Description automatically generated">
              <a:extLst>
                <a:ext uri="{FF2B5EF4-FFF2-40B4-BE49-F238E27FC236}">
                  <a16:creationId xmlns:a16="http://schemas.microsoft.com/office/drawing/2014/main" id="{12C2CC24-7299-544E-8307-8679F7EF8A73}"/>
                </a:ext>
              </a:extLst>
            </p:cNvPr>
            <p:cNvPicPr>
              <a:picLocks noChangeAspect="1"/>
            </p:cNvPicPr>
            <p:nvPr/>
          </p:nvPicPr>
          <p:blipFill>
            <a:blip r:embed="rId3"/>
            <a:stretch>
              <a:fillRect/>
            </a:stretch>
          </p:blipFill>
          <p:spPr>
            <a:xfrm>
              <a:off x="552148" y="2101133"/>
              <a:ext cx="5431808" cy="3578603"/>
            </a:xfrm>
            <a:prstGeom prst="rect">
              <a:avLst/>
            </a:prstGeom>
          </p:spPr>
        </p:pic>
        <p:sp>
          <p:nvSpPr>
            <p:cNvPr id="12" name="Rounded Rectangle 11">
              <a:extLst>
                <a:ext uri="{FF2B5EF4-FFF2-40B4-BE49-F238E27FC236}">
                  <a16:creationId xmlns:a16="http://schemas.microsoft.com/office/drawing/2014/main" id="{E4A9126D-8111-B04C-B5C6-5A0FD8C69D50}"/>
                </a:ext>
              </a:extLst>
            </p:cNvPr>
            <p:cNvSpPr/>
            <p:nvPr/>
          </p:nvSpPr>
          <p:spPr>
            <a:xfrm>
              <a:off x="552148" y="3227422"/>
              <a:ext cx="695884"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59C3183D-1A34-BC41-A7A4-B25295509791}"/>
                </a:ext>
              </a:extLst>
            </p:cNvPr>
            <p:cNvSpPr/>
            <p:nvPr/>
          </p:nvSpPr>
          <p:spPr>
            <a:xfrm>
              <a:off x="552148" y="3819701"/>
              <a:ext cx="695884"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9CBDEBA9-334A-D64B-BD12-871AA44A5E0C}"/>
                </a:ext>
              </a:extLst>
            </p:cNvPr>
            <p:cNvSpPr/>
            <p:nvPr/>
          </p:nvSpPr>
          <p:spPr>
            <a:xfrm>
              <a:off x="1137035" y="4206280"/>
              <a:ext cx="695884"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2E65324D-AE34-1E47-A2AC-E37C27425AC3}"/>
                </a:ext>
              </a:extLst>
            </p:cNvPr>
            <p:cNvSpPr/>
            <p:nvPr/>
          </p:nvSpPr>
          <p:spPr>
            <a:xfrm>
              <a:off x="1248032" y="2462603"/>
              <a:ext cx="469557"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79A48224-5083-E840-8369-B800A15F4FEC}"/>
              </a:ext>
            </a:extLst>
          </p:cNvPr>
          <p:cNvGrpSpPr/>
          <p:nvPr/>
        </p:nvGrpSpPr>
        <p:grpSpPr>
          <a:xfrm>
            <a:off x="6599812" y="1064788"/>
            <a:ext cx="3204848" cy="5053755"/>
            <a:chOff x="6562741" y="1064788"/>
            <a:chExt cx="3204848" cy="5053755"/>
          </a:xfrm>
        </p:grpSpPr>
        <p:pic>
          <p:nvPicPr>
            <p:cNvPr id="8" name="Picture 7">
              <a:extLst>
                <a:ext uri="{FF2B5EF4-FFF2-40B4-BE49-F238E27FC236}">
                  <a16:creationId xmlns:a16="http://schemas.microsoft.com/office/drawing/2014/main" id="{F7B54668-1CCB-964F-B981-79A885D1DA76}"/>
                </a:ext>
              </a:extLst>
            </p:cNvPr>
            <p:cNvPicPr>
              <a:picLocks noChangeAspect="1"/>
            </p:cNvPicPr>
            <p:nvPr/>
          </p:nvPicPr>
          <p:blipFill>
            <a:blip r:embed="rId4"/>
            <a:stretch>
              <a:fillRect/>
            </a:stretch>
          </p:blipFill>
          <p:spPr>
            <a:xfrm>
              <a:off x="6572779" y="1064788"/>
              <a:ext cx="3194810" cy="5053755"/>
            </a:xfrm>
            <a:prstGeom prst="rect">
              <a:avLst/>
            </a:prstGeom>
          </p:spPr>
        </p:pic>
        <p:sp>
          <p:nvSpPr>
            <p:cNvPr id="16" name="Rounded Rectangle 15">
              <a:extLst>
                <a:ext uri="{FF2B5EF4-FFF2-40B4-BE49-F238E27FC236}">
                  <a16:creationId xmlns:a16="http://schemas.microsoft.com/office/drawing/2014/main" id="{301A48E0-FFE2-1744-BF5C-EE22F6CFC059}"/>
                </a:ext>
              </a:extLst>
            </p:cNvPr>
            <p:cNvSpPr/>
            <p:nvPr/>
          </p:nvSpPr>
          <p:spPr>
            <a:xfrm>
              <a:off x="6562741" y="2698830"/>
              <a:ext cx="695884"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61600BE8-D25F-4D4B-9F1E-5F8A4812367E}"/>
                </a:ext>
              </a:extLst>
            </p:cNvPr>
            <p:cNvSpPr/>
            <p:nvPr/>
          </p:nvSpPr>
          <p:spPr>
            <a:xfrm>
              <a:off x="6572779" y="3511570"/>
              <a:ext cx="695884"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468DBA2A-8C21-7141-BD92-06662CAA61B8}"/>
                </a:ext>
              </a:extLst>
            </p:cNvPr>
            <p:cNvSpPr/>
            <p:nvPr/>
          </p:nvSpPr>
          <p:spPr>
            <a:xfrm>
              <a:off x="6572779" y="4309428"/>
              <a:ext cx="695884"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684CD7B8-7521-2945-9D16-282689D10BFF}"/>
                </a:ext>
              </a:extLst>
            </p:cNvPr>
            <p:cNvSpPr/>
            <p:nvPr/>
          </p:nvSpPr>
          <p:spPr>
            <a:xfrm>
              <a:off x="6572779" y="5127120"/>
              <a:ext cx="695884"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BD77C013-F037-6248-AA62-C22146DC71B6}"/>
                </a:ext>
              </a:extLst>
            </p:cNvPr>
            <p:cNvSpPr/>
            <p:nvPr/>
          </p:nvSpPr>
          <p:spPr>
            <a:xfrm>
              <a:off x="6572779" y="1186595"/>
              <a:ext cx="695884" cy="176864"/>
            </a:xfrm>
            <a:prstGeom prst="round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7293385"/>
      </p:ext>
    </p:extLst>
  </p:cSld>
  <p:clrMapOvr>
    <a:masterClrMapping/>
  </p:clrMapOvr>
  <mc:AlternateContent xmlns:mc="http://schemas.openxmlformats.org/markup-compatibility/2006" xmlns:p14="http://schemas.microsoft.com/office/powerpoint/2010/main">
    <mc:Choice Requires="p14">
      <p:transition spd="slow" p14:dur="2000" advTm="11704"/>
    </mc:Choice>
    <mc:Fallback xmlns="">
      <p:transition spd="slow" advTm="1170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59" y="1141247"/>
            <a:ext cx="6608786" cy="5300169"/>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2: Rate Quality of Evidence</a:t>
            </a:r>
          </a:p>
          <a:p>
            <a:pPr marL="342900" indent="-342900">
              <a:lnSpc>
                <a:spcPct val="200000"/>
              </a:lnSpc>
              <a:buFont typeface="+mj-lt"/>
              <a:buAutoNum type="alphaUcPeriod" startAt="2"/>
            </a:pPr>
            <a:r>
              <a:rPr lang="en-GB" i="1" dirty="0">
                <a:latin typeface="Arial" panose="020B0604020202020204" pitchFamily="34" charset="0"/>
                <a:cs typeface="Times New Roman" panose="02020603050405020304" pitchFamily="18" charset="0"/>
              </a:rPr>
              <a:t>Generate </a:t>
            </a:r>
            <a:r>
              <a:rPr lang="en-GB" i="1" dirty="0">
                <a:solidFill>
                  <a:srgbClr val="C00000"/>
                </a:solidFill>
                <a:latin typeface="Arial" panose="020B0604020202020204" pitchFamily="34" charset="0"/>
                <a:cs typeface="Times New Roman" panose="02020603050405020304" pitchFamily="18" charset="0"/>
              </a:rPr>
              <a:t>Summary of Findings table </a:t>
            </a:r>
            <a:r>
              <a:rPr lang="en-GB" i="1" dirty="0">
                <a:latin typeface="Arial" panose="020B0604020202020204" pitchFamily="34" charset="0"/>
                <a:cs typeface="Times New Roman" panose="02020603050405020304" pitchFamily="18" charset="0"/>
              </a:rPr>
              <a:t>using template</a:t>
            </a:r>
          </a:p>
          <a:p>
            <a:pPr marL="342900" indent="-342900">
              <a:lnSpc>
                <a:spcPct val="200000"/>
              </a:lnSpc>
              <a:buFont typeface="+mj-lt"/>
              <a:buAutoNum type="alphaUcPeriod" startAt="3"/>
            </a:pPr>
            <a:r>
              <a:rPr lang="en-GB" i="1" dirty="0">
                <a:solidFill>
                  <a:srgbClr val="C00000"/>
                </a:solidFill>
                <a:latin typeface="Arial" panose="020B0604020202020204" pitchFamily="34" charset="0"/>
                <a:cs typeface="Times New Roman" panose="02020603050405020304" pitchFamily="18" charset="0"/>
              </a:rPr>
              <a:t>Rate Quality of Evidence </a:t>
            </a:r>
            <a:r>
              <a:rPr lang="en-GB" i="1" dirty="0">
                <a:latin typeface="Arial" panose="020B0604020202020204" pitchFamily="34" charset="0"/>
                <a:cs typeface="Times New Roman" panose="02020603050405020304" pitchFamily="18" charset="0"/>
              </a:rPr>
              <a:t>for </a:t>
            </a:r>
            <a:r>
              <a:rPr lang="en-GB" i="1" dirty="0">
                <a:solidFill>
                  <a:srgbClr val="C00000"/>
                </a:solidFill>
                <a:latin typeface="Arial" panose="020B0604020202020204" pitchFamily="34" charset="0"/>
                <a:cs typeface="Times New Roman" panose="02020603050405020304" pitchFamily="18" charset="0"/>
              </a:rPr>
              <a:t>each outcome across studies, </a:t>
            </a:r>
            <a:r>
              <a:rPr lang="en-GB" i="1" dirty="0">
                <a:latin typeface="Arial" panose="020B0604020202020204" pitchFamily="34" charset="0"/>
                <a:cs typeface="Times New Roman" panose="02020603050405020304" pitchFamily="18" charset="0"/>
              </a:rPr>
              <a:t>based on Summary of Findings table</a:t>
            </a:r>
          </a:p>
          <a:p>
            <a:pPr marL="800100" lvl="1" indent="-34290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RCT start with </a:t>
            </a:r>
            <a:r>
              <a:rPr lang="en-GB" i="1" dirty="0">
                <a:solidFill>
                  <a:srgbClr val="C00000"/>
                </a:solidFill>
                <a:latin typeface="Arial" panose="020B0604020202020204" pitchFamily="34" charset="0"/>
                <a:cs typeface="Times New Roman" panose="02020603050405020304" pitchFamily="18" charset="0"/>
              </a:rPr>
              <a:t>high </a:t>
            </a:r>
            <a:r>
              <a:rPr lang="en-GB" i="1" dirty="0">
                <a:latin typeface="Arial" panose="020B0604020202020204" pitchFamily="34" charset="0"/>
                <a:cs typeface="Times New Roman" panose="02020603050405020304" pitchFamily="18" charset="0"/>
              </a:rPr>
              <a:t>quality of evidence</a:t>
            </a:r>
            <a:endParaRPr lang="en-GB" i="1" dirty="0">
              <a:solidFill>
                <a:srgbClr val="C00000"/>
              </a:solidFill>
              <a:latin typeface="Arial" panose="020B0604020202020204" pitchFamily="34" charset="0"/>
              <a:cs typeface="Times New Roman" panose="02020603050405020304" pitchFamily="18" charset="0"/>
            </a:endParaRPr>
          </a:p>
          <a:p>
            <a:pPr marL="800100" lvl="1" indent="-34290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Observational studies start with </a:t>
            </a:r>
            <a:r>
              <a:rPr lang="en-GB" i="1" dirty="0">
                <a:solidFill>
                  <a:srgbClr val="C00000"/>
                </a:solidFill>
                <a:latin typeface="Arial" panose="020B0604020202020204" pitchFamily="34" charset="0"/>
                <a:cs typeface="Times New Roman" panose="02020603050405020304" pitchFamily="18" charset="0"/>
              </a:rPr>
              <a:t>low </a:t>
            </a:r>
            <a:r>
              <a:rPr lang="en-GB" i="1" dirty="0">
                <a:latin typeface="Arial" panose="020B0604020202020204" pitchFamily="34" charset="0"/>
                <a:cs typeface="Times New Roman" panose="02020603050405020304" pitchFamily="18" charset="0"/>
              </a:rPr>
              <a:t>quality of evidence</a:t>
            </a:r>
          </a:p>
          <a:p>
            <a:pPr marL="342900" indent="-342900">
              <a:lnSpc>
                <a:spcPct val="200000"/>
              </a:lnSpc>
              <a:buFont typeface="+mj-lt"/>
              <a:buAutoNum type="alphaUcPeriod" startAt="3"/>
            </a:pPr>
            <a:r>
              <a:rPr lang="en-GB" i="1" dirty="0">
                <a:latin typeface="Arial" panose="020B0604020202020204" pitchFamily="34" charset="0"/>
                <a:ea typeface="Calibri" panose="020F0502020204030204" pitchFamily="34" charset="0"/>
                <a:cs typeface="Times New Roman" panose="02020603050405020304" pitchFamily="18" charset="0"/>
              </a:rPr>
              <a:t>Include </a:t>
            </a:r>
            <a:r>
              <a:rPr lang="en-GB" i="1" dirty="0">
                <a:latin typeface="Arial" panose="020B0604020202020204" pitchFamily="34" charset="0"/>
                <a:cs typeface="Times New Roman" panose="02020603050405020304" pitchFamily="18" charset="0"/>
              </a:rPr>
              <a:t>Quality of Evidence into Summary of Findings table</a:t>
            </a:r>
          </a:p>
          <a:p>
            <a:pPr marL="342900" indent="-34290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see example in this presentation</a:t>
            </a:r>
          </a:p>
          <a:p>
            <a:pPr marL="342900" indent="-342900">
              <a:lnSpc>
                <a:spcPct val="200000"/>
              </a:lnSpc>
              <a:buFont typeface="+mj-lt"/>
              <a:buAutoNum type="alphaUcPeriod" startAt="3"/>
            </a:pPr>
            <a:endParaRPr lang="en-GB" i="1" dirty="0">
              <a:latin typeface="Arial" panose="020B0604020202020204" pitchFamily="34" charset="0"/>
              <a:cs typeface="Times New Roman" panose="02020603050405020304" pitchFamily="18" charset="0"/>
            </a:endParaRPr>
          </a:p>
        </p:txBody>
      </p:sp>
      <p:pic>
        <p:nvPicPr>
          <p:cNvPr id="9" name="Picture 8" descr="Table&#10;&#10;Description automatically generated">
            <a:extLst>
              <a:ext uri="{FF2B5EF4-FFF2-40B4-BE49-F238E27FC236}">
                <a16:creationId xmlns:a16="http://schemas.microsoft.com/office/drawing/2014/main" id="{05372050-DE49-D746-8020-6D1F6CCF546E}"/>
              </a:ext>
            </a:extLst>
          </p:cNvPr>
          <p:cNvPicPr>
            <a:picLocks noChangeAspect="1"/>
          </p:cNvPicPr>
          <p:nvPr/>
        </p:nvPicPr>
        <p:blipFill>
          <a:blip r:embed="rId3"/>
          <a:stretch>
            <a:fillRect/>
          </a:stretch>
        </p:blipFill>
        <p:spPr>
          <a:xfrm>
            <a:off x="7025474" y="2136045"/>
            <a:ext cx="5045020" cy="2653125"/>
          </a:xfrm>
          <a:prstGeom prst="rect">
            <a:avLst/>
          </a:prstGeom>
        </p:spPr>
      </p:pic>
      <p:sp>
        <p:nvSpPr>
          <p:cNvPr id="12" name="TextBox 11">
            <a:extLst>
              <a:ext uri="{FF2B5EF4-FFF2-40B4-BE49-F238E27FC236}">
                <a16:creationId xmlns:a16="http://schemas.microsoft.com/office/drawing/2014/main" id="{6E1A21EC-878D-3D42-A592-9CFE3A822806}"/>
              </a:ext>
            </a:extLst>
          </p:cNvPr>
          <p:cNvSpPr txBox="1"/>
          <p:nvPr/>
        </p:nvSpPr>
        <p:spPr>
          <a:xfrm>
            <a:off x="10345781" y="6394697"/>
            <a:ext cx="184621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1 (see last slide)</a:t>
            </a:r>
          </a:p>
        </p:txBody>
      </p:sp>
    </p:spTree>
    <p:extLst>
      <p:ext uri="{BB962C8B-B14F-4D97-AF65-F5344CB8AC3E}">
        <p14:creationId xmlns:p14="http://schemas.microsoft.com/office/powerpoint/2010/main" val="378085496"/>
      </p:ext>
    </p:extLst>
  </p:cSld>
  <p:clrMapOvr>
    <a:masterClrMapping/>
  </p:clrMapOvr>
  <mc:AlternateContent xmlns:mc="http://schemas.openxmlformats.org/markup-compatibility/2006" xmlns:p14="http://schemas.microsoft.com/office/powerpoint/2010/main">
    <mc:Choice Requires="p14">
      <p:transition spd="slow" p14:dur="2000" advTm="41658"/>
    </mc:Choice>
    <mc:Fallback xmlns="">
      <p:transition spd="slow" advTm="4165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59" y="1141247"/>
            <a:ext cx="9376747" cy="3084178"/>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3: Recommendations grading</a:t>
            </a:r>
          </a:p>
          <a:p>
            <a:pPr marL="342900" indent="-342900">
              <a:lnSpc>
                <a:spcPct val="200000"/>
              </a:lnSpc>
              <a:buFont typeface="+mj-lt"/>
              <a:buAutoNum type="alphaUcPeriod"/>
            </a:pPr>
            <a:r>
              <a:rPr lang="en-GB" i="1" dirty="0">
                <a:latin typeface="Arial" panose="020B0604020202020204" pitchFamily="34" charset="0"/>
                <a:cs typeface="Times New Roman" panose="02020603050405020304" pitchFamily="18" charset="0"/>
              </a:rPr>
              <a:t>Generate </a:t>
            </a:r>
            <a:r>
              <a:rPr lang="en-GB" i="1" dirty="0">
                <a:solidFill>
                  <a:srgbClr val="C00000"/>
                </a:solidFill>
                <a:latin typeface="Arial" panose="020B0604020202020204" pitchFamily="34" charset="0"/>
                <a:cs typeface="Times New Roman" panose="02020603050405020304" pitchFamily="18" charset="0"/>
              </a:rPr>
              <a:t>Evidence to Recommendation framework table, </a:t>
            </a:r>
            <a:r>
              <a:rPr lang="en-GB" i="1" dirty="0">
                <a:latin typeface="Arial" panose="020B0604020202020204" pitchFamily="34" charset="0"/>
                <a:cs typeface="Times New Roman" panose="02020603050405020304" pitchFamily="18" charset="0"/>
              </a:rPr>
              <a:t>using template</a:t>
            </a:r>
          </a:p>
          <a:p>
            <a:pPr marL="342900" indent="-342900">
              <a:lnSpc>
                <a:spcPct val="200000"/>
              </a:lnSpc>
              <a:buFont typeface="+mj-lt"/>
              <a:buAutoNum type="alphaUcPeriod"/>
            </a:pPr>
            <a:r>
              <a:rPr lang="en-GB" i="1" dirty="0">
                <a:latin typeface="Arial" panose="020B0604020202020204" pitchFamily="34" charset="0"/>
                <a:cs typeface="Times New Roman" panose="02020603050405020304" pitchFamily="18" charset="0"/>
              </a:rPr>
              <a:t>Decide on </a:t>
            </a:r>
            <a:r>
              <a:rPr lang="en-GB" i="1" dirty="0">
                <a:solidFill>
                  <a:srgbClr val="C00000"/>
                </a:solidFill>
                <a:latin typeface="Arial" panose="020B0604020202020204" pitchFamily="34" charset="0"/>
                <a:cs typeface="Times New Roman" panose="02020603050405020304" pitchFamily="18" charset="0"/>
              </a:rPr>
              <a:t>direction and strength of recommendation </a:t>
            </a:r>
            <a:r>
              <a:rPr lang="en-GB" i="1" dirty="0">
                <a:latin typeface="Arial" panose="020B0604020202020204" pitchFamily="34" charset="0"/>
                <a:cs typeface="Times New Roman" panose="02020603050405020304" pitchFamily="18" charset="0"/>
              </a:rPr>
              <a:t>based on Evidence to Recommendation framework table</a:t>
            </a:r>
          </a:p>
          <a:p>
            <a:pPr marL="342900" indent="-34290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see example in this presentation</a:t>
            </a:r>
          </a:p>
        </p:txBody>
      </p:sp>
      <p:pic>
        <p:nvPicPr>
          <p:cNvPr id="3" name="Picture 2" descr="A picture containing table&#10;&#10;Description automatically generated">
            <a:extLst>
              <a:ext uri="{FF2B5EF4-FFF2-40B4-BE49-F238E27FC236}">
                <a16:creationId xmlns:a16="http://schemas.microsoft.com/office/drawing/2014/main" id="{69310251-8834-9A49-8CA8-C89B742EED72}"/>
              </a:ext>
            </a:extLst>
          </p:cNvPr>
          <p:cNvPicPr>
            <a:picLocks noChangeAspect="1"/>
          </p:cNvPicPr>
          <p:nvPr/>
        </p:nvPicPr>
        <p:blipFill rotWithShape="1">
          <a:blip r:embed="rId3"/>
          <a:srcRect b="7349"/>
          <a:stretch/>
        </p:blipFill>
        <p:spPr>
          <a:xfrm>
            <a:off x="3079126" y="4346271"/>
            <a:ext cx="6301481" cy="1283005"/>
          </a:xfrm>
          <a:prstGeom prst="rect">
            <a:avLst/>
          </a:prstGeom>
        </p:spPr>
      </p:pic>
      <p:pic>
        <p:nvPicPr>
          <p:cNvPr id="12" name="Picture 4" descr="ILTS">
            <a:extLst>
              <a:ext uri="{FF2B5EF4-FFF2-40B4-BE49-F238E27FC236}">
                <a16:creationId xmlns:a16="http://schemas.microsoft.com/office/drawing/2014/main" id="{800ACF5C-E108-2E43-8875-EEFCA2322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145D59-C393-D342-9681-DBB556C7AE36}"/>
              </a:ext>
            </a:extLst>
          </p:cNvPr>
          <p:cNvSpPr txBox="1"/>
          <p:nvPr/>
        </p:nvSpPr>
        <p:spPr>
          <a:xfrm>
            <a:off x="10345781" y="6394697"/>
            <a:ext cx="184621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6 (see last slide)</a:t>
            </a:r>
          </a:p>
        </p:txBody>
      </p:sp>
    </p:spTree>
    <p:extLst>
      <p:ext uri="{BB962C8B-B14F-4D97-AF65-F5344CB8AC3E}">
        <p14:creationId xmlns:p14="http://schemas.microsoft.com/office/powerpoint/2010/main" val="1465841928"/>
      </p:ext>
    </p:extLst>
  </p:cSld>
  <p:clrMapOvr>
    <a:masterClrMapping/>
  </p:clrMapOvr>
  <mc:AlternateContent xmlns:mc="http://schemas.openxmlformats.org/markup-compatibility/2006" xmlns:p14="http://schemas.microsoft.com/office/powerpoint/2010/main">
    <mc:Choice Requires="p14">
      <p:transition spd="slow" p14:dur="2000" advTm="19826"/>
    </mc:Choice>
    <mc:Fallback xmlns="">
      <p:transition spd="slow" advTm="1982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0" name="Picture 4" descr="ILTS">
            <a:extLst>
              <a:ext uri="{FF2B5EF4-FFF2-40B4-BE49-F238E27FC236}">
                <a16:creationId xmlns:a16="http://schemas.microsoft.com/office/drawing/2014/main" id="{B470FA42-7A08-514C-AA57-831FDEFE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84A9586-34F4-A348-BA59-9CAEB7F2E5A3}"/>
              </a:ext>
            </a:extLst>
          </p:cNvPr>
          <p:cNvSpPr/>
          <p:nvPr/>
        </p:nvSpPr>
        <p:spPr>
          <a:xfrm>
            <a:off x="433460" y="1141247"/>
            <a:ext cx="9180804" cy="666810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Example GRADE approach without meta-analysis</a:t>
            </a:r>
          </a:p>
          <a:p>
            <a:pPr marL="285750" indent="-285750">
              <a:lnSpc>
                <a:spcPct val="200000"/>
              </a:lnSpc>
              <a:buFont typeface="Arial" panose="020B0604020202020204" pitchFamily="34" charset="0"/>
              <a:buChar char="•"/>
            </a:pPr>
            <a:r>
              <a:rPr lang="en-GB" i="1" dirty="0">
                <a:solidFill>
                  <a:srgbClr val="C00000"/>
                </a:solidFill>
                <a:latin typeface="Arial" panose="020B0604020202020204" pitchFamily="34" charset="0"/>
                <a:cs typeface="Times New Roman" panose="02020603050405020304" pitchFamily="18" charset="0"/>
              </a:rPr>
              <a:t>Question: </a:t>
            </a:r>
            <a:r>
              <a:rPr lang="en-US" i="1" dirty="0">
                <a:solidFill>
                  <a:srgbClr val="C00000"/>
                </a:solidFill>
                <a:latin typeface="Arial" panose="020B0604020202020204" pitchFamily="34" charset="0"/>
                <a:cs typeface="Times New Roman" panose="02020603050405020304" pitchFamily="18" charset="0"/>
              </a:rPr>
              <a:t>How do Enhanced Recovery After Surgery protocols affect short-term outcomes in Liver Transplantation?</a:t>
            </a:r>
            <a:endParaRPr lang="en-GB" i="1" dirty="0">
              <a:latin typeface="Arial" panose="020B0604020202020204" pitchFamily="34" charset="0"/>
              <a:cs typeface="Times New Roman" panose="02020603050405020304" pitchFamily="18" charset="0"/>
            </a:endParaRPr>
          </a:p>
          <a:p>
            <a:pPr marL="285750" indent="-285750">
              <a:lnSpc>
                <a:spcPct val="200000"/>
              </a:lnSpc>
              <a:buFont typeface="Arial" panose="020B0604020202020204" pitchFamily="34" charset="0"/>
              <a:buChar char="•"/>
            </a:pPr>
            <a:r>
              <a:rPr lang="en-GB" i="1" dirty="0">
                <a:latin typeface="Arial" panose="020B0604020202020204" pitchFamily="34" charset="0"/>
                <a:cs typeface="Times New Roman" panose="02020603050405020304" pitchFamily="18" charset="0"/>
              </a:rPr>
              <a:t>GRADE approach</a:t>
            </a:r>
          </a:p>
          <a:p>
            <a:pPr marL="742950" lvl="1" indent="-28575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Step 1: Systematic review</a:t>
            </a:r>
          </a:p>
          <a:p>
            <a:pPr marL="742950" lvl="1" indent="-28575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Step 2: Rate Quality of Evidence</a:t>
            </a:r>
          </a:p>
          <a:p>
            <a:pPr marL="742950" lvl="1" indent="-285750">
              <a:lnSpc>
                <a:spcPct val="200000"/>
              </a:lnSpc>
              <a:buFont typeface="Wingdings" pitchFamily="2" charset="2"/>
              <a:buChar char="Ø"/>
            </a:pPr>
            <a:r>
              <a:rPr lang="en-GB" i="1" dirty="0">
                <a:latin typeface="Arial" panose="020B0604020202020204" pitchFamily="34" charset="0"/>
                <a:cs typeface="Times New Roman" panose="02020603050405020304" pitchFamily="18" charset="0"/>
              </a:rPr>
              <a:t>Step 3: Recommendations grading</a:t>
            </a:r>
          </a:p>
          <a:p>
            <a:pPr marL="285750" indent="-285750">
              <a:lnSpc>
                <a:spcPct val="200000"/>
              </a:lnSpc>
              <a:buFont typeface="Arial" panose="020B0604020202020204" pitchFamily="34" charset="0"/>
              <a:buChar char="•"/>
            </a:pPr>
            <a:endParaRPr lang="en-GB" i="1" dirty="0">
              <a:latin typeface="Arial" panose="020B0604020202020204" pitchFamily="34" charset="0"/>
              <a:cs typeface="Times New Roman" panose="02020603050405020304" pitchFamily="18" charset="0"/>
            </a:endParaRPr>
          </a:p>
          <a:p>
            <a:pPr marL="285750" indent="-285750">
              <a:lnSpc>
                <a:spcPct val="200000"/>
              </a:lnSpc>
              <a:buFont typeface="Arial" panose="020B0604020202020204" pitchFamily="34" charset="0"/>
              <a:buChar char="•"/>
            </a:pPr>
            <a:endParaRPr lang="en-GB" i="1" dirty="0">
              <a:latin typeface="Arial" panose="020B0604020202020204" pitchFamily="34" charset="0"/>
              <a:cs typeface="Times New Roman" panose="02020603050405020304" pitchFamily="18" charset="0"/>
            </a:endParaRPr>
          </a:p>
          <a:p>
            <a:pPr marL="285750" indent="-285750">
              <a:lnSpc>
                <a:spcPct val="200000"/>
              </a:lnSpc>
              <a:buFont typeface="Arial" panose="020B0604020202020204" pitchFamily="34" charset="0"/>
              <a:buChar char="•"/>
            </a:pPr>
            <a:endParaRPr lang="en-GB" i="1" dirty="0">
              <a:latin typeface="Arial" panose="020B0604020202020204" pitchFamily="34" charset="0"/>
              <a:cs typeface="Times New Roman" panose="02020603050405020304" pitchFamily="18" charset="0"/>
            </a:endParaRPr>
          </a:p>
          <a:p>
            <a:pPr>
              <a:lnSpc>
                <a:spcPct val="200000"/>
              </a:lnSpc>
            </a:pPr>
            <a:endPar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35CA818-A88A-1140-9B8A-186569761728}"/>
              </a:ext>
            </a:extLst>
          </p:cNvPr>
          <p:cNvSpPr txBox="1"/>
          <p:nvPr/>
        </p:nvSpPr>
        <p:spPr>
          <a:xfrm>
            <a:off x="10345781" y="6394697"/>
            <a:ext cx="184621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2 (see last slide)</a:t>
            </a:r>
          </a:p>
        </p:txBody>
      </p:sp>
    </p:spTree>
    <p:extLst>
      <p:ext uri="{BB962C8B-B14F-4D97-AF65-F5344CB8AC3E}">
        <p14:creationId xmlns:p14="http://schemas.microsoft.com/office/powerpoint/2010/main" val="2035500173"/>
      </p:ext>
    </p:extLst>
  </p:cSld>
  <p:clrMapOvr>
    <a:masterClrMapping/>
  </p:clrMapOvr>
  <mc:AlternateContent xmlns:mc="http://schemas.openxmlformats.org/markup-compatibility/2006" xmlns:p14="http://schemas.microsoft.com/office/powerpoint/2010/main">
    <mc:Choice Requires="p14">
      <p:transition spd="slow" p14:dur="2000" advTm="22569"/>
    </mc:Choice>
    <mc:Fallback xmlns="">
      <p:transition spd="slow" advTm="2256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60" y="1141247"/>
            <a:ext cx="12551020" cy="1305101"/>
          </a:xfrm>
          <a:prstGeom prst="rect">
            <a:avLst/>
          </a:prstGeom>
        </p:spPr>
        <p:txBody>
          <a:bodyPr wrap="square">
            <a:spAutoFit/>
          </a:bodyPr>
          <a:lstStyle/>
          <a:p>
            <a:pPr>
              <a:lnSpc>
                <a:spcPct val="15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1: Systematic review: </a:t>
            </a:r>
            <a:r>
              <a:rPr lang="en-GB" sz="2400" i="1" dirty="0">
                <a:latin typeface="Arial" panose="020B0604020202020204" pitchFamily="34" charset="0"/>
                <a:cs typeface="Times New Roman" panose="02020603050405020304" pitchFamily="18" charset="0"/>
              </a:rPr>
              <a:t>Summarize </a:t>
            </a:r>
            <a:r>
              <a:rPr lang="en-GB" sz="2400" i="1" dirty="0">
                <a:solidFill>
                  <a:srgbClr val="C00000"/>
                </a:solidFill>
                <a:latin typeface="Arial" panose="020B0604020202020204" pitchFamily="34" charset="0"/>
                <a:cs typeface="Times New Roman" panose="02020603050405020304" pitchFamily="18" charset="0"/>
              </a:rPr>
              <a:t>estimates of effect for each outcome</a:t>
            </a:r>
          </a:p>
          <a:p>
            <a:pPr>
              <a:lnSpc>
                <a:spcPct val="150000"/>
              </a:lnSpc>
            </a:pPr>
            <a:endPar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1B92415-9734-2A44-9456-AA7C440A124B}"/>
              </a:ext>
            </a:extLst>
          </p:cNvPr>
          <p:cNvPicPr/>
          <p:nvPr/>
        </p:nvPicPr>
        <p:blipFill rotWithShape="1">
          <a:blip r:embed="rId3">
            <a:extLst>
              <a:ext uri="{28A0092B-C50C-407E-A947-70E740481C1C}">
                <a14:useLocalDpi xmlns:a14="http://schemas.microsoft.com/office/drawing/2010/main" val="0"/>
              </a:ext>
            </a:extLst>
          </a:blip>
          <a:srcRect l="22296" b="49747"/>
          <a:stretch/>
        </p:blipFill>
        <p:spPr bwMode="auto">
          <a:xfrm>
            <a:off x="555259" y="2001831"/>
            <a:ext cx="4449170" cy="4064631"/>
          </a:xfrm>
          <a:prstGeom prst="rect">
            <a:avLst/>
          </a:prstGeom>
          <a:ln>
            <a:noFill/>
          </a:ln>
          <a:extLst>
            <a:ext uri="{53640926-AAD7-44D8-BBD7-CCE9431645EC}">
              <a14:shadowObscured xmlns:a14="http://schemas.microsoft.com/office/drawing/2010/main"/>
            </a:ext>
          </a:extLst>
        </p:spPr>
      </p:pic>
      <p:graphicFrame>
        <p:nvGraphicFramePr>
          <p:cNvPr id="12" name="Table 11">
            <a:extLst>
              <a:ext uri="{FF2B5EF4-FFF2-40B4-BE49-F238E27FC236}">
                <a16:creationId xmlns:a16="http://schemas.microsoft.com/office/drawing/2014/main" id="{86D600D0-4DCC-CA47-9D16-9FFC7D1DEC8F}"/>
              </a:ext>
            </a:extLst>
          </p:cNvPr>
          <p:cNvGraphicFramePr>
            <a:graphicFrameLocks noGrp="1"/>
          </p:cNvGraphicFramePr>
          <p:nvPr/>
        </p:nvGraphicFramePr>
        <p:xfrm>
          <a:off x="5085567" y="2804040"/>
          <a:ext cx="6557918" cy="2494469"/>
        </p:xfrm>
        <a:graphic>
          <a:graphicData uri="http://schemas.openxmlformats.org/drawingml/2006/table">
            <a:tbl>
              <a:tblPr firstRow="1" firstCol="1" bandRow="1"/>
              <a:tblGrid>
                <a:gridCol w="1092488">
                  <a:extLst>
                    <a:ext uri="{9D8B030D-6E8A-4147-A177-3AD203B41FA5}">
                      <a16:colId xmlns:a16="http://schemas.microsoft.com/office/drawing/2014/main" val="3840852088"/>
                    </a:ext>
                  </a:extLst>
                </a:gridCol>
                <a:gridCol w="1093086">
                  <a:extLst>
                    <a:ext uri="{9D8B030D-6E8A-4147-A177-3AD203B41FA5}">
                      <a16:colId xmlns:a16="http://schemas.microsoft.com/office/drawing/2014/main" val="3613892238"/>
                    </a:ext>
                  </a:extLst>
                </a:gridCol>
                <a:gridCol w="1093086">
                  <a:extLst>
                    <a:ext uri="{9D8B030D-6E8A-4147-A177-3AD203B41FA5}">
                      <a16:colId xmlns:a16="http://schemas.microsoft.com/office/drawing/2014/main" val="243442138"/>
                    </a:ext>
                  </a:extLst>
                </a:gridCol>
                <a:gridCol w="1093086">
                  <a:extLst>
                    <a:ext uri="{9D8B030D-6E8A-4147-A177-3AD203B41FA5}">
                      <a16:colId xmlns:a16="http://schemas.microsoft.com/office/drawing/2014/main" val="2986027589"/>
                    </a:ext>
                  </a:extLst>
                </a:gridCol>
                <a:gridCol w="1093086">
                  <a:extLst>
                    <a:ext uri="{9D8B030D-6E8A-4147-A177-3AD203B41FA5}">
                      <a16:colId xmlns:a16="http://schemas.microsoft.com/office/drawing/2014/main" val="1269767700"/>
                    </a:ext>
                  </a:extLst>
                </a:gridCol>
                <a:gridCol w="1093086">
                  <a:extLst>
                    <a:ext uri="{9D8B030D-6E8A-4147-A177-3AD203B41FA5}">
                      <a16:colId xmlns:a16="http://schemas.microsoft.com/office/drawing/2014/main" val="385122821"/>
                    </a:ext>
                  </a:extLst>
                </a:gridCol>
              </a:tblGrid>
              <a:tr h="600564">
                <a:tc>
                  <a:txBody>
                    <a:bodyPr/>
                    <a:lstStyle/>
                    <a:p>
                      <a:pPr marL="0" marR="0" algn="ctr">
                        <a:spcBef>
                          <a:spcPts val="0"/>
                        </a:spcBef>
                        <a:spcAft>
                          <a:spcPts val="0"/>
                        </a:spcAft>
                      </a:pPr>
                      <a:r>
                        <a:rPr lang="en-US" sz="11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Defined outcomes: </a:t>
                      </a:r>
                      <a:endParaRPr lang="en-US"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ICU length of stay (days)</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Overall complications</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Overall mortality</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Hospital length of stay (days)</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Hospital readmission</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221176"/>
                  </a:ext>
                </a:extLst>
              </a:tr>
              <a:tr h="378781">
                <a:tc>
                  <a:txBody>
                    <a:bodyPr/>
                    <a:lstStyle/>
                    <a:p>
                      <a:pPr marL="0" marR="0" algn="l">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Brustia, 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(3,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5/10 (50%)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 (9, 10.5)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3/10 (30%)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29893"/>
                  </a:ext>
                </a:extLst>
              </a:tr>
              <a:tr h="378781">
                <a:tc>
                  <a:txBody>
                    <a:bodyPr/>
                    <a:lstStyle/>
                    <a:p>
                      <a:pPr marL="0" marR="0" algn="l">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Findlay, 2002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 (0.5, 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524934"/>
                  </a:ext>
                </a:extLst>
              </a:tr>
              <a:tr h="378781">
                <a:tc>
                  <a:txBody>
                    <a:bodyPr/>
                    <a:lstStyle/>
                    <a:p>
                      <a:pPr marL="0" marR="0" algn="l">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King, 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 (1.6, 4.1)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1/141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 (4.5, 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4254310"/>
                  </a:ext>
                </a:extLst>
              </a:tr>
              <a:tr h="378781">
                <a:tc>
                  <a:txBody>
                    <a:bodyPr/>
                    <a:lstStyle/>
                    <a:p>
                      <a:pPr marL="0" marR="0" algn="l">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Rao, 2017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(1, 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10/54 (18.5%)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 (15, 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863000"/>
                  </a:ext>
                </a:extLst>
              </a:tr>
              <a:tr h="378781">
                <a:tc>
                  <a:txBody>
                    <a:bodyPr/>
                    <a:lstStyle/>
                    <a:p>
                      <a:pPr marL="0" marR="0" algn="l">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Xu, 2020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(2,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9/40 (22.5%)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2/40 (5.0%)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 (12, 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402740"/>
                  </a:ext>
                </a:extLst>
              </a:tr>
            </a:tbl>
          </a:graphicData>
        </a:graphic>
      </p:graphicFrame>
      <p:sp>
        <p:nvSpPr>
          <p:cNvPr id="15" name="TextBox 14">
            <a:extLst>
              <a:ext uri="{FF2B5EF4-FFF2-40B4-BE49-F238E27FC236}">
                <a16:creationId xmlns:a16="http://schemas.microsoft.com/office/drawing/2014/main" id="{9635A989-6480-3F45-8F56-17CA755D4B25}"/>
              </a:ext>
            </a:extLst>
          </p:cNvPr>
          <p:cNvSpPr txBox="1"/>
          <p:nvPr/>
        </p:nvSpPr>
        <p:spPr>
          <a:xfrm>
            <a:off x="10345781" y="6394697"/>
            <a:ext cx="184621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2 (see last slide)</a:t>
            </a:r>
          </a:p>
        </p:txBody>
      </p:sp>
    </p:spTree>
    <p:extLst>
      <p:ext uri="{BB962C8B-B14F-4D97-AF65-F5344CB8AC3E}">
        <p14:creationId xmlns:p14="http://schemas.microsoft.com/office/powerpoint/2010/main" val="1171084639"/>
      </p:ext>
    </p:extLst>
  </p:cSld>
  <p:clrMapOvr>
    <a:masterClrMapping/>
  </p:clrMapOvr>
  <mc:AlternateContent xmlns:mc="http://schemas.openxmlformats.org/markup-compatibility/2006" xmlns:p14="http://schemas.microsoft.com/office/powerpoint/2010/main">
    <mc:Choice Requires="p14">
      <p:transition spd="slow" p14:dur="2000" advTm="33051"/>
    </mc:Choice>
    <mc:Fallback xmlns="">
      <p:transition spd="slow" advTm="3305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dirty="0">
                <a:effectLst/>
                <a:ea typeface="Calibri" panose="020F0502020204030204" pitchFamily="34" charset="0"/>
                <a:cs typeface="Times New Roman" panose="02020603050405020304" pitchFamily="18" charset="0"/>
              </a:rPr>
              <a:t>ERAS4OLT.org</a:t>
            </a:r>
            <a:endParaRPr lang="en-GB" sz="12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328955" y="1141247"/>
            <a:ext cx="11610495" cy="658770"/>
          </a:xfrm>
          <a:prstGeom prst="rect">
            <a:avLst/>
          </a:prstGeom>
        </p:spPr>
        <p:txBody>
          <a:bodyPr wrap="square">
            <a:spAutoFit/>
          </a:bodyPr>
          <a:lstStyle/>
          <a:p>
            <a:pPr>
              <a:lnSpc>
                <a:spcPct val="15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2A: </a:t>
            </a:r>
            <a:r>
              <a:rPr lang="en-GB" sz="2400" i="1" dirty="0">
                <a:latin typeface="Arial" panose="020B0604020202020204" pitchFamily="34" charset="0"/>
                <a:cs typeface="Times New Roman" panose="02020603050405020304" pitchFamily="18" charset="0"/>
              </a:rPr>
              <a:t>Make </a:t>
            </a:r>
            <a:r>
              <a:rPr lang="en-GB" sz="2400" i="1" dirty="0">
                <a:solidFill>
                  <a:srgbClr val="C00000"/>
                </a:solidFill>
                <a:latin typeface="Arial" panose="020B0604020202020204" pitchFamily="34" charset="0"/>
                <a:cs typeface="Times New Roman" panose="02020603050405020304" pitchFamily="18" charset="0"/>
              </a:rPr>
              <a:t>judgements for GRADE domains</a:t>
            </a:r>
            <a:r>
              <a:rPr lang="en-GB" sz="2400" i="1" dirty="0">
                <a:latin typeface="Arial" panose="020B0604020202020204" pitchFamily="34" charset="0"/>
                <a:cs typeface="Times New Roman" panose="02020603050405020304" pitchFamily="18" charset="0"/>
              </a:rPr>
              <a:t>, for each outcome across studies</a:t>
            </a:r>
          </a:p>
        </p:txBody>
      </p:sp>
      <p:sp>
        <p:nvSpPr>
          <p:cNvPr id="19" name="TextBox 18">
            <a:extLst>
              <a:ext uri="{FF2B5EF4-FFF2-40B4-BE49-F238E27FC236}">
                <a16:creationId xmlns:a16="http://schemas.microsoft.com/office/drawing/2014/main" id="{D85CAD07-5DF0-E14B-A5CF-F11C309C6151}"/>
              </a:ext>
            </a:extLst>
          </p:cNvPr>
          <p:cNvSpPr txBox="1"/>
          <p:nvPr/>
        </p:nvSpPr>
        <p:spPr>
          <a:xfrm>
            <a:off x="446523" y="2045872"/>
            <a:ext cx="6018663" cy="456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i="1" dirty="0">
                <a:latin typeface="Arial" panose="020B0604020202020204" pitchFamily="34" charset="0"/>
                <a:cs typeface="Arial" panose="020B0604020202020204" pitchFamily="34" charset="0"/>
              </a:rPr>
              <a:t>Example outcome: </a:t>
            </a:r>
            <a:r>
              <a:rPr lang="en-US" i="1" dirty="0">
                <a:solidFill>
                  <a:srgbClr val="C00000"/>
                </a:solidFill>
                <a:latin typeface="Arial" panose="020B0604020202020204" pitchFamily="34" charset="0"/>
                <a:cs typeface="Arial" panose="020B0604020202020204" pitchFamily="34" charset="0"/>
              </a:rPr>
              <a:t>Overall complications</a:t>
            </a:r>
          </a:p>
        </p:txBody>
      </p:sp>
      <p:graphicFrame>
        <p:nvGraphicFramePr>
          <p:cNvPr id="20" name="Table 19">
            <a:extLst>
              <a:ext uri="{FF2B5EF4-FFF2-40B4-BE49-F238E27FC236}">
                <a16:creationId xmlns:a16="http://schemas.microsoft.com/office/drawing/2014/main" id="{C22DD188-E4D2-384F-ABC9-AAD1BABFFA80}"/>
              </a:ext>
            </a:extLst>
          </p:cNvPr>
          <p:cNvGraphicFramePr>
            <a:graphicFrameLocks noGrp="1"/>
          </p:cNvGraphicFramePr>
          <p:nvPr/>
        </p:nvGraphicFramePr>
        <p:xfrm>
          <a:off x="786321" y="2761334"/>
          <a:ext cx="10619357" cy="3107285"/>
        </p:xfrm>
        <a:graphic>
          <a:graphicData uri="http://schemas.openxmlformats.org/drawingml/2006/table">
            <a:tbl>
              <a:tblPr firstRow="1" firstCol="1" bandRow="1"/>
              <a:tblGrid>
                <a:gridCol w="1736989">
                  <a:extLst>
                    <a:ext uri="{9D8B030D-6E8A-4147-A177-3AD203B41FA5}">
                      <a16:colId xmlns:a16="http://schemas.microsoft.com/office/drawing/2014/main" val="3840852088"/>
                    </a:ext>
                  </a:extLst>
                </a:gridCol>
                <a:gridCol w="6909657">
                  <a:extLst>
                    <a:ext uri="{9D8B030D-6E8A-4147-A177-3AD203B41FA5}">
                      <a16:colId xmlns:a16="http://schemas.microsoft.com/office/drawing/2014/main" val="3613892238"/>
                    </a:ext>
                  </a:extLst>
                </a:gridCol>
                <a:gridCol w="1972711">
                  <a:extLst>
                    <a:ext uri="{9D8B030D-6E8A-4147-A177-3AD203B41FA5}">
                      <a16:colId xmlns:a16="http://schemas.microsoft.com/office/drawing/2014/main" val="385122821"/>
                    </a:ext>
                  </a:extLst>
                </a:gridCol>
              </a:tblGrid>
              <a:tr h="533850">
                <a:tc>
                  <a:txBody>
                    <a:bodyPr/>
                    <a:lstStyle/>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GRADE domain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Reasoning for judgement</a:t>
                      </a:r>
                      <a:endParaRPr lang="en-US" sz="1200" b="1"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Judgement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221176"/>
                  </a:ext>
                </a:extLst>
              </a:tr>
              <a:tr h="514687">
                <a:tc>
                  <a:txBody>
                    <a:bodyPr/>
                    <a:lstStyle/>
                    <a:p>
                      <a:pPr marL="0" marR="0" algn="l">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Limitations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0" i="1" dirty="0">
                          <a:effectLst/>
                          <a:latin typeface="Arial" panose="020B0604020202020204" pitchFamily="34" charset="0"/>
                          <a:cs typeface="Arial" panose="020B0604020202020204" pitchFamily="34" charset="0"/>
                        </a:rPr>
                        <a:t>In the observational studies, exposure/outcome measures were adequate and follow-up complete. Eligibility criteria and confounding control was mostly adequate. In the RCT, even though the type of randomization remained unclear, there was no loss to follow-up or selective outcome reporting .The risk of bias across studies was considered low.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Not serious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29893"/>
                  </a:ext>
                </a:extLst>
              </a:tr>
              <a:tr h="514687">
                <a:tc>
                  <a:txBody>
                    <a:bodyPr/>
                    <a:lstStyle/>
                    <a:p>
                      <a:pPr marL="0" marR="0" algn="l">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Inconsistency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0" i="1" kern="1200" dirty="0">
                          <a:solidFill>
                            <a:schemeClr val="tx1"/>
                          </a:solidFill>
                          <a:effectLst/>
                          <a:latin typeface="Arial" panose="020B0604020202020204" pitchFamily="34" charset="0"/>
                          <a:ea typeface="+mn-ea"/>
                          <a:cs typeface="Arial" panose="020B0604020202020204" pitchFamily="34" charset="0"/>
                        </a:rPr>
                        <a:t>Even though slightly varying, the direction of point estimates was consistent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Not serious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524934"/>
                  </a:ext>
                </a:extLst>
              </a:tr>
              <a:tr h="514687">
                <a:tc>
                  <a:txBody>
                    <a:bodyPr/>
                    <a:lstStyle/>
                    <a:p>
                      <a:pPr marL="0" marR="0" algn="l">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Indirectness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0" i="1" kern="1200" dirty="0">
                          <a:solidFill>
                            <a:schemeClr val="tx1"/>
                          </a:solidFill>
                          <a:effectLst/>
                          <a:latin typeface="Arial" panose="020B0604020202020204" pitchFamily="34" charset="0"/>
                          <a:ea typeface="+mn-ea"/>
                          <a:cs typeface="Arial" panose="020B0604020202020204" pitchFamily="34" charset="0"/>
                        </a:rPr>
                        <a:t>The included study population and interventions were consistent with the target population and target intervention (applied PICO criteria yielded results of interest). Conclusions were based on direct comparisons.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Not serious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4254310"/>
                  </a:ext>
                </a:extLst>
              </a:tr>
              <a:tr h="514687">
                <a:tc>
                  <a:txBody>
                    <a:bodyPr/>
                    <a:lstStyle/>
                    <a:p>
                      <a:pPr marL="0" marR="0" algn="l">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Imprecision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The magnitude of the overall </a:t>
                      </a:r>
                      <a:r>
                        <a:rPr lang="en-GB" sz="1000" i="1" dirty="0">
                          <a:latin typeface="Arial" panose="020B0604020202020204" pitchFamily="34" charset="0"/>
                          <a:cs typeface="Arial" panose="020B0604020202020204" pitchFamily="34" charset="0"/>
                        </a:rPr>
                        <a:t>sample size was low (&lt;400 number of events), and the imprecision therefore judged serious.</a:t>
                      </a:r>
                      <a:endParaRPr lang="en-US" sz="1000" i="1" dirty="0">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Serious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863000"/>
                  </a:ext>
                </a:extLst>
              </a:tr>
              <a:tr h="514687">
                <a:tc>
                  <a:txBody>
                    <a:bodyPr/>
                    <a:lstStyle/>
                    <a:p>
                      <a:pPr marL="0" marR="0" algn="l">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Publication bias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0" i="1" kern="1200" dirty="0">
                          <a:solidFill>
                            <a:schemeClr val="tx1"/>
                          </a:solidFill>
                          <a:effectLst/>
                          <a:latin typeface="Arial" panose="020B0604020202020204" pitchFamily="34" charset="0"/>
                          <a:ea typeface="+mn-ea"/>
                          <a:cs typeface="Arial" panose="020B0604020202020204" pitchFamily="34" charset="0"/>
                        </a:rPr>
                        <a:t>A comprehensive systematic review was performed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Not likely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402740"/>
                  </a:ext>
                </a:extLst>
              </a:tr>
            </a:tbl>
          </a:graphicData>
        </a:graphic>
      </p:graphicFrame>
      <p:sp>
        <p:nvSpPr>
          <p:cNvPr id="21" name="TextBox 20">
            <a:extLst>
              <a:ext uri="{FF2B5EF4-FFF2-40B4-BE49-F238E27FC236}">
                <a16:creationId xmlns:a16="http://schemas.microsoft.com/office/drawing/2014/main" id="{E8932607-C143-8242-8A1A-94059463801F}"/>
              </a:ext>
            </a:extLst>
          </p:cNvPr>
          <p:cNvSpPr txBox="1"/>
          <p:nvPr/>
        </p:nvSpPr>
        <p:spPr>
          <a:xfrm>
            <a:off x="10345781" y="6394697"/>
            <a:ext cx="184621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2 (see last slide)</a:t>
            </a:r>
          </a:p>
        </p:txBody>
      </p:sp>
    </p:spTree>
    <p:extLst>
      <p:ext uri="{BB962C8B-B14F-4D97-AF65-F5344CB8AC3E}">
        <p14:creationId xmlns:p14="http://schemas.microsoft.com/office/powerpoint/2010/main" val="170265956"/>
      </p:ext>
    </p:extLst>
  </p:cSld>
  <p:clrMapOvr>
    <a:masterClrMapping/>
  </p:clrMapOvr>
  <mc:AlternateContent xmlns:mc="http://schemas.openxmlformats.org/markup-compatibility/2006" xmlns:p14="http://schemas.microsoft.com/office/powerpoint/2010/main">
    <mc:Choice Requires="p14">
      <p:transition spd="slow" p14:dur="2000" advTm="118517"/>
    </mc:Choice>
    <mc:Fallback xmlns="">
      <p:transition spd="slow" advTm="11851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3">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dirty="0">
                <a:effectLst/>
                <a:ea typeface="Calibri" panose="020F0502020204030204" pitchFamily="34" charset="0"/>
                <a:cs typeface="Times New Roman" panose="02020603050405020304" pitchFamily="18" charset="0"/>
              </a:rPr>
              <a:t>ERAS4OLT.org</a:t>
            </a:r>
            <a:endParaRPr lang="en-GB" sz="12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60" y="1141247"/>
            <a:ext cx="11270860" cy="820353"/>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2B: </a:t>
            </a:r>
            <a:r>
              <a:rPr lang="en-GB" sz="2400" i="1" dirty="0">
                <a:latin typeface="Arial" panose="020B0604020202020204" pitchFamily="34" charset="0"/>
                <a:cs typeface="Times New Roman" panose="02020603050405020304" pitchFamily="18" charset="0"/>
              </a:rPr>
              <a:t>Generate </a:t>
            </a:r>
            <a:r>
              <a:rPr lang="en-GB" sz="2400" i="1" dirty="0">
                <a:solidFill>
                  <a:srgbClr val="C00000"/>
                </a:solidFill>
                <a:latin typeface="Arial" panose="020B0604020202020204" pitchFamily="34" charset="0"/>
                <a:cs typeface="Times New Roman" panose="02020603050405020304" pitchFamily="18" charset="0"/>
              </a:rPr>
              <a:t>Summary of Findings table, </a:t>
            </a:r>
            <a:r>
              <a:rPr lang="en-GB" sz="2400" i="1" dirty="0">
                <a:latin typeface="Arial" panose="020B0604020202020204" pitchFamily="34" charset="0"/>
                <a:cs typeface="Times New Roman" panose="02020603050405020304" pitchFamily="18" charset="0"/>
              </a:rPr>
              <a:t>according to template</a:t>
            </a:r>
            <a:endParaRPr lang="en-GB" sz="2400" b="1"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4FAA675E-7573-2B4F-8DD0-92DE9DC21889}"/>
              </a:ext>
            </a:extLst>
          </p:cNvPr>
          <p:cNvGraphicFramePr>
            <a:graphicFrameLocks noGrp="1"/>
          </p:cNvGraphicFramePr>
          <p:nvPr/>
        </p:nvGraphicFramePr>
        <p:xfrm>
          <a:off x="1111563" y="2159566"/>
          <a:ext cx="9956770" cy="3354611"/>
        </p:xfrm>
        <a:graphic>
          <a:graphicData uri="http://schemas.openxmlformats.org/drawingml/2006/table">
            <a:tbl>
              <a:tblPr firstRow="1" firstCol="1" bandRow="1"/>
              <a:tblGrid>
                <a:gridCol w="995653">
                  <a:extLst>
                    <a:ext uri="{9D8B030D-6E8A-4147-A177-3AD203B41FA5}">
                      <a16:colId xmlns:a16="http://schemas.microsoft.com/office/drawing/2014/main" val="2444818717"/>
                    </a:ext>
                  </a:extLst>
                </a:gridCol>
                <a:gridCol w="995653">
                  <a:extLst>
                    <a:ext uri="{9D8B030D-6E8A-4147-A177-3AD203B41FA5}">
                      <a16:colId xmlns:a16="http://schemas.microsoft.com/office/drawing/2014/main" val="591433760"/>
                    </a:ext>
                  </a:extLst>
                </a:gridCol>
                <a:gridCol w="752439">
                  <a:extLst>
                    <a:ext uri="{9D8B030D-6E8A-4147-A177-3AD203B41FA5}">
                      <a16:colId xmlns:a16="http://schemas.microsoft.com/office/drawing/2014/main" val="1799174529"/>
                    </a:ext>
                  </a:extLst>
                </a:gridCol>
                <a:gridCol w="1075038">
                  <a:extLst>
                    <a:ext uri="{9D8B030D-6E8A-4147-A177-3AD203B41FA5}">
                      <a16:colId xmlns:a16="http://schemas.microsoft.com/office/drawing/2014/main" val="757585479"/>
                    </a:ext>
                  </a:extLst>
                </a:gridCol>
                <a:gridCol w="1416268">
                  <a:extLst>
                    <a:ext uri="{9D8B030D-6E8A-4147-A177-3AD203B41FA5}">
                      <a16:colId xmlns:a16="http://schemas.microsoft.com/office/drawing/2014/main" val="2794708030"/>
                    </a:ext>
                  </a:extLst>
                </a:gridCol>
                <a:gridCol w="739107">
                  <a:extLst>
                    <a:ext uri="{9D8B030D-6E8A-4147-A177-3AD203B41FA5}">
                      <a16:colId xmlns:a16="http://schemas.microsoft.com/office/drawing/2014/main" val="2907413880"/>
                    </a:ext>
                  </a:extLst>
                </a:gridCol>
                <a:gridCol w="995653">
                  <a:extLst>
                    <a:ext uri="{9D8B030D-6E8A-4147-A177-3AD203B41FA5}">
                      <a16:colId xmlns:a16="http://schemas.microsoft.com/office/drawing/2014/main" val="2596503384"/>
                    </a:ext>
                  </a:extLst>
                </a:gridCol>
                <a:gridCol w="995653">
                  <a:extLst>
                    <a:ext uri="{9D8B030D-6E8A-4147-A177-3AD203B41FA5}">
                      <a16:colId xmlns:a16="http://schemas.microsoft.com/office/drawing/2014/main" val="3108295871"/>
                    </a:ext>
                  </a:extLst>
                </a:gridCol>
                <a:gridCol w="995653">
                  <a:extLst>
                    <a:ext uri="{9D8B030D-6E8A-4147-A177-3AD203B41FA5}">
                      <a16:colId xmlns:a16="http://schemas.microsoft.com/office/drawing/2014/main" val="3775468025"/>
                    </a:ext>
                  </a:extLst>
                </a:gridCol>
                <a:gridCol w="995653">
                  <a:extLst>
                    <a:ext uri="{9D8B030D-6E8A-4147-A177-3AD203B41FA5}">
                      <a16:colId xmlns:a16="http://schemas.microsoft.com/office/drawing/2014/main" val="620199987"/>
                    </a:ext>
                  </a:extLst>
                </a:gridCol>
              </a:tblGrid>
              <a:tr h="258047">
                <a:tc gridSpan="10">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Summary of Findings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5738530"/>
                  </a:ext>
                </a:extLst>
              </a:tr>
              <a:tr h="258047">
                <a:tc grid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Studies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Participants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Effect from comparative studies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Limitations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Inconsistency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Indirectness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Imprecision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150046"/>
                  </a:ext>
                </a:extLst>
              </a:tr>
              <a:tr h="258047">
                <a:tc>
                  <a:txBody>
                    <a:bodyPr/>
                    <a:lstStyle/>
                    <a:p>
                      <a:pPr marL="0" marR="0" algn="ctr">
                        <a:spcBef>
                          <a:spcPts val="0"/>
                        </a:spcBef>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Observational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09031060"/>
                  </a:ext>
                </a:extLst>
              </a:tr>
              <a:tr h="258047">
                <a:tc gridSpan="10">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Overall Complications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5096683"/>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Clearly lower in ERAS in all studies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Serious </a:t>
                      </a:r>
                      <a:r>
                        <a:rPr lang="en-GB"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llikely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3397221"/>
                  </a:ext>
                </a:extLst>
              </a:tr>
              <a:tr h="258047">
                <a:tc gridSpan="10">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Mortality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8901692"/>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Lower in ERAS in all studies, few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Serious </a:t>
                      </a:r>
                      <a:r>
                        <a:rPr lang="en-GB"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llikely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1474978"/>
                  </a:ext>
                </a:extLst>
              </a:tr>
              <a:tr h="258047">
                <a:tc gridSpan="10">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Length of Intensive Care Unit Stay (days)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0584498"/>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292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Lower in ERAS in all studies</a:t>
                      </a: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llikely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6447502"/>
                  </a:ext>
                </a:extLst>
              </a:tr>
              <a:tr h="258047">
                <a:tc gridSpan="10">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Length of Hospital Stay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0860544"/>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Lower in ERAS in all studies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likely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773421"/>
                  </a:ext>
                </a:extLst>
              </a:tr>
              <a:tr h="258047">
                <a:tc gridSpan="10">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Hospital Readmission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2549368"/>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Similar, very few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Serious </a:t>
                      </a:r>
                      <a:r>
                        <a:rPr lang="en-GB"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likely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63365480"/>
                  </a:ext>
                </a:extLst>
              </a:tr>
            </a:tbl>
          </a:graphicData>
        </a:graphic>
      </p:graphicFrame>
      <p:sp>
        <p:nvSpPr>
          <p:cNvPr id="18" name="TextBox 17">
            <a:extLst>
              <a:ext uri="{FF2B5EF4-FFF2-40B4-BE49-F238E27FC236}">
                <a16:creationId xmlns:a16="http://schemas.microsoft.com/office/drawing/2014/main" id="{E241D95D-ACD6-7048-8C49-FA00F2192732}"/>
              </a:ext>
            </a:extLst>
          </p:cNvPr>
          <p:cNvSpPr txBox="1"/>
          <p:nvPr/>
        </p:nvSpPr>
        <p:spPr>
          <a:xfrm>
            <a:off x="1111562" y="5654397"/>
            <a:ext cx="8813883" cy="553998"/>
          </a:xfrm>
          <a:prstGeom prst="rect">
            <a:avLst/>
          </a:prstGeom>
          <a:noFill/>
        </p:spPr>
        <p:txBody>
          <a:bodyPr wrap="square" rtlCol="0">
            <a:spAutoFit/>
          </a:bodyPr>
          <a:lstStyle/>
          <a:p>
            <a:r>
              <a:rPr lang="en-GB" sz="1000" baseline="30000" dirty="0">
                <a:latin typeface="Arial" panose="020B0604020202020204" pitchFamily="34" charset="0"/>
                <a:cs typeface="Arial" panose="020B0604020202020204" pitchFamily="34" charset="0"/>
              </a:rPr>
              <a:t>A</a:t>
            </a:r>
            <a:r>
              <a:rPr lang="en-GB" sz="1000" dirty="0">
                <a:latin typeface="Arial" panose="020B0604020202020204" pitchFamily="34" charset="0"/>
                <a:cs typeface="Arial" panose="020B0604020202020204" pitchFamily="34" charset="0"/>
              </a:rPr>
              <a:t> Rated serious due to large CI involving 1 of pooled estimates</a:t>
            </a:r>
            <a:endParaRPr lang="en-US" sz="1000" dirty="0">
              <a:latin typeface="Arial" panose="020B0604020202020204" pitchFamily="34" charset="0"/>
              <a:cs typeface="Arial" panose="020B0604020202020204" pitchFamily="34" charset="0"/>
            </a:endParaRPr>
          </a:p>
          <a:p>
            <a:r>
              <a:rPr lang="en-GB" sz="1000" baseline="30000" dirty="0">
                <a:latin typeface="Arial" panose="020B0604020202020204" pitchFamily="34" charset="0"/>
                <a:cs typeface="Arial" panose="020B0604020202020204" pitchFamily="34" charset="0"/>
              </a:rPr>
              <a:t>B</a:t>
            </a:r>
            <a:r>
              <a:rPr lang="en-GB" sz="1000" dirty="0">
                <a:latin typeface="Arial" panose="020B0604020202020204" pitchFamily="34" charset="0"/>
                <a:cs typeface="Arial" panose="020B0604020202020204" pitchFamily="34" charset="0"/>
              </a:rPr>
              <a:t> Rated serious due to overall sample size (&lt;400 number of events)</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4924191-B236-C148-BAA0-FDD08A67C11E}"/>
              </a:ext>
            </a:extLst>
          </p:cNvPr>
          <p:cNvSpPr/>
          <p:nvPr/>
        </p:nvSpPr>
        <p:spPr>
          <a:xfrm flipH="1">
            <a:off x="1111558" y="5597637"/>
            <a:ext cx="4043263" cy="55399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13A7C21-1A94-A840-8E01-4E3FAE689942}"/>
              </a:ext>
            </a:extLst>
          </p:cNvPr>
          <p:cNvSpPr txBox="1"/>
          <p:nvPr/>
        </p:nvSpPr>
        <p:spPr>
          <a:xfrm>
            <a:off x="5304804" y="5691054"/>
            <a:ext cx="4770623" cy="461665"/>
          </a:xfrm>
          <a:prstGeom prst="rect">
            <a:avLst/>
          </a:prstGeom>
          <a:noFill/>
        </p:spPr>
        <p:txBody>
          <a:bodyPr wrap="square" rtlCol="0">
            <a:spAutoFit/>
          </a:bodyPr>
          <a:lstStyle/>
          <a:p>
            <a:r>
              <a:rPr lang="en-GB" sz="2400" i="1" baseline="30000" dirty="0">
                <a:solidFill>
                  <a:srgbClr val="C00000"/>
                </a:solidFill>
                <a:latin typeface="Arial" panose="020B0604020202020204" pitchFamily="34" charset="0"/>
                <a:cs typeface="Arial" panose="020B0604020202020204" pitchFamily="34" charset="0"/>
              </a:rPr>
              <a:t>← Giving reason for judgements</a:t>
            </a:r>
            <a:endParaRPr lang="en-US" sz="2400" i="1" dirty="0">
              <a:solidFill>
                <a:srgbClr val="C0000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7137C90-BFB6-C047-8713-CCA64F8EE726}"/>
              </a:ext>
            </a:extLst>
          </p:cNvPr>
          <p:cNvSpPr/>
          <p:nvPr/>
        </p:nvSpPr>
        <p:spPr>
          <a:xfrm>
            <a:off x="-871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dirty="0">
                <a:effectLst/>
                <a:ea typeface="Calibri" panose="020F0502020204030204" pitchFamily="34" charset="0"/>
                <a:cs typeface="Times New Roman" panose="02020603050405020304" pitchFamily="18" charset="0"/>
              </a:rPr>
              <a:t>ERAS4OLT.org</a:t>
            </a:r>
            <a:endParaRPr lang="en-GB" sz="1200" dirty="0">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F5E8608-9677-8144-8AF4-31D230367B5A}"/>
              </a:ext>
            </a:extLst>
          </p:cNvPr>
          <p:cNvSpPr txBox="1"/>
          <p:nvPr/>
        </p:nvSpPr>
        <p:spPr>
          <a:xfrm>
            <a:off x="9935309" y="6394697"/>
            <a:ext cx="225669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1, 2  and 4 (see last slide)</a:t>
            </a:r>
          </a:p>
        </p:txBody>
      </p:sp>
    </p:spTree>
    <p:custDataLst>
      <p:tags r:id="rId1"/>
    </p:custDataLst>
    <p:extLst>
      <p:ext uri="{BB962C8B-B14F-4D97-AF65-F5344CB8AC3E}">
        <p14:creationId xmlns:p14="http://schemas.microsoft.com/office/powerpoint/2010/main" val="1476824560"/>
      </p:ext>
    </p:extLst>
  </p:cSld>
  <p:clrMapOvr>
    <a:masterClrMapping/>
  </p:clrMapOvr>
  <mc:AlternateContent xmlns:mc="http://schemas.openxmlformats.org/markup-compatibility/2006" xmlns:p14="http://schemas.microsoft.com/office/powerpoint/2010/main">
    <mc:Choice Requires="p14">
      <p:transition spd="slow" p14:dur="2000" advTm="58478"/>
    </mc:Choice>
    <mc:Fallback xmlns="">
      <p:transition spd="slow" advTm="584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871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dirty="0">
                <a:effectLst/>
                <a:ea typeface="Calibri" panose="020F0502020204030204" pitchFamily="34" charset="0"/>
                <a:cs typeface="Times New Roman" panose="02020603050405020304" pitchFamily="18" charset="0"/>
              </a:rPr>
              <a:t>ERAS4OLT.org</a:t>
            </a:r>
            <a:endParaRPr lang="en-GB" sz="12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9" name="Picture 8" descr="Table&#10;&#10;Description automatically generated">
            <a:extLst>
              <a:ext uri="{FF2B5EF4-FFF2-40B4-BE49-F238E27FC236}">
                <a16:creationId xmlns:a16="http://schemas.microsoft.com/office/drawing/2014/main" id="{91A250F7-8C4B-9C44-8DEF-90D77E6F303F}"/>
              </a:ext>
            </a:extLst>
          </p:cNvPr>
          <p:cNvPicPr>
            <a:picLocks noChangeAspect="1"/>
          </p:cNvPicPr>
          <p:nvPr/>
        </p:nvPicPr>
        <p:blipFill>
          <a:blip r:embed="rId3"/>
          <a:stretch>
            <a:fillRect/>
          </a:stretch>
        </p:blipFill>
        <p:spPr>
          <a:xfrm>
            <a:off x="7833814" y="3697002"/>
            <a:ext cx="4204537" cy="2211123"/>
          </a:xfrm>
          <a:prstGeom prst="rect">
            <a:avLst/>
          </a:prstGeom>
        </p:spPr>
      </p:pic>
      <p:sp>
        <p:nvSpPr>
          <p:cNvPr id="10" name="Rectangle 9">
            <a:extLst>
              <a:ext uri="{FF2B5EF4-FFF2-40B4-BE49-F238E27FC236}">
                <a16:creationId xmlns:a16="http://schemas.microsoft.com/office/drawing/2014/main" id="{EC912B3F-BE2E-464F-BF5C-CEC4D9920846}"/>
              </a:ext>
            </a:extLst>
          </p:cNvPr>
          <p:cNvSpPr/>
          <p:nvPr/>
        </p:nvSpPr>
        <p:spPr>
          <a:xfrm>
            <a:off x="433459" y="1141247"/>
            <a:ext cx="11344559" cy="82041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2C: </a:t>
            </a:r>
            <a:r>
              <a:rPr lang="en-GB" sz="2400" i="1" dirty="0">
                <a:solidFill>
                  <a:srgbClr val="C00000"/>
                </a:solidFill>
                <a:latin typeface="Arial" panose="020B0604020202020204" pitchFamily="34" charset="0"/>
                <a:cs typeface="Times New Roman" panose="02020603050405020304" pitchFamily="18" charset="0"/>
              </a:rPr>
              <a:t>Rate Quality of Evidence </a:t>
            </a:r>
            <a:r>
              <a:rPr lang="en-GB" sz="2400" i="1" dirty="0">
                <a:latin typeface="Arial" panose="020B0604020202020204" pitchFamily="34" charset="0"/>
                <a:cs typeface="Times New Roman" panose="02020603050405020304" pitchFamily="18" charset="0"/>
              </a:rPr>
              <a:t>for each outcome across studies</a:t>
            </a:r>
            <a:endParaRPr lang="en-GB" sz="24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8700996-711D-A745-B3BE-A304B531E8A4}"/>
              </a:ext>
            </a:extLst>
          </p:cNvPr>
          <p:cNvSpPr txBox="1"/>
          <p:nvPr/>
        </p:nvSpPr>
        <p:spPr>
          <a:xfrm>
            <a:off x="409433" y="2115402"/>
            <a:ext cx="6018663" cy="456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i="1" dirty="0">
                <a:latin typeface="Arial" panose="020B0604020202020204" pitchFamily="34" charset="0"/>
                <a:cs typeface="Arial" panose="020B0604020202020204" pitchFamily="34" charset="0"/>
              </a:rPr>
              <a:t>Example outcome: </a:t>
            </a:r>
            <a:r>
              <a:rPr lang="en-US" i="1" dirty="0">
                <a:solidFill>
                  <a:srgbClr val="C00000"/>
                </a:solidFill>
                <a:latin typeface="Arial" panose="020B0604020202020204" pitchFamily="34" charset="0"/>
                <a:cs typeface="Arial" panose="020B0604020202020204" pitchFamily="34" charset="0"/>
              </a:rPr>
              <a:t>Overall complications</a:t>
            </a:r>
          </a:p>
        </p:txBody>
      </p:sp>
      <p:graphicFrame>
        <p:nvGraphicFramePr>
          <p:cNvPr id="3" name="Table 2">
            <a:extLst>
              <a:ext uri="{FF2B5EF4-FFF2-40B4-BE49-F238E27FC236}">
                <a16:creationId xmlns:a16="http://schemas.microsoft.com/office/drawing/2014/main" id="{5FA3773B-8609-9442-8C90-77BF5E2E98FE}"/>
              </a:ext>
            </a:extLst>
          </p:cNvPr>
          <p:cNvGraphicFramePr>
            <a:graphicFrameLocks noGrp="1"/>
          </p:cNvGraphicFramePr>
          <p:nvPr/>
        </p:nvGraphicFramePr>
        <p:xfrm>
          <a:off x="433459" y="2724996"/>
          <a:ext cx="11494685" cy="774141"/>
        </p:xfrm>
        <a:graphic>
          <a:graphicData uri="http://schemas.openxmlformats.org/drawingml/2006/table">
            <a:tbl>
              <a:tblPr firstRow="1" firstCol="1" bandRow="1"/>
              <a:tblGrid>
                <a:gridCol w="958613">
                  <a:extLst>
                    <a:ext uri="{9D8B030D-6E8A-4147-A177-3AD203B41FA5}">
                      <a16:colId xmlns:a16="http://schemas.microsoft.com/office/drawing/2014/main" val="2717815472"/>
                    </a:ext>
                  </a:extLst>
                </a:gridCol>
                <a:gridCol w="1132764">
                  <a:extLst>
                    <a:ext uri="{9D8B030D-6E8A-4147-A177-3AD203B41FA5}">
                      <a16:colId xmlns:a16="http://schemas.microsoft.com/office/drawing/2014/main" val="3507950586"/>
                    </a:ext>
                  </a:extLst>
                </a:gridCol>
                <a:gridCol w="960308">
                  <a:extLst>
                    <a:ext uri="{9D8B030D-6E8A-4147-A177-3AD203B41FA5}">
                      <a16:colId xmlns:a16="http://schemas.microsoft.com/office/drawing/2014/main" val="3974418849"/>
                    </a:ext>
                  </a:extLst>
                </a:gridCol>
                <a:gridCol w="895787">
                  <a:extLst>
                    <a:ext uri="{9D8B030D-6E8A-4147-A177-3AD203B41FA5}">
                      <a16:colId xmlns:a16="http://schemas.microsoft.com/office/drawing/2014/main" val="3653801887"/>
                    </a:ext>
                  </a:extLst>
                </a:gridCol>
                <a:gridCol w="2096181">
                  <a:extLst>
                    <a:ext uri="{9D8B030D-6E8A-4147-A177-3AD203B41FA5}">
                      <a16:colId xmlns:a16="http://schemas.microsoft.com/office/drawing/2014/main" val="2876707140"/>
                    </a:ext>
                  </a:extLst>
                </a:gridCol>
                <a:gridCol w="1207733">
                  <a:extLst>
                    <a:ext uri="{9D8B030D-6E8A-4147-A177-3AD203B41FA5}">
                      <a16:colId xmlns:a16="http://schemas.microsoft.com/office/drawing/2014/main" val="3942592417"/>
                    </a:ext>
                  </a:extLst>
                </a:gridCol>
                <a:gridCol w="1031760">
                  <a:extLst>
                    <a:ext uri="{9D8B030D-6E8A-4147-A177-3AD203B41FA5}">
                      <a16:colId xmlns:a16="http://schemas.microsoft.com/office/drawing/2014/main" val="1045614518"/>
                    </a:ext>
                  </a:extLst>
                </a:gridCol>
                <a:gridCol w="1046293">
                  <a:extLst>
                    <a:ext uri="{9D8B030D-6E8A-4147-A177-3AD203B41FA5}">
                      <a16:colId xmlns:a16="http://schemas.microsoft.com/office/drawing/2014/main" val="3235739325"/>
                    </a:ext>
                  </a:extLst>
                </a:gridCol>
                <a:gridCol w="988166">
                  <a:extLst>
                    <a:ext uri="{9D8B030D-6E8A-4147-A177-3AD203B41FA5}">
                      <a16:colId xmlns:a16="http://schemas.microsoft.com/office/drawing/2014/main" val="173453676"/>
                    </a:ext>
                  </a:extLst>
                </a:gridCol>
                <a:gridCol w="1177080">
                  <a:extLst>
                    <a:ext uri="{9D8B030D-6E8A-4147-A177-3AD203B41FA5}">
                      <a16:colId xmlns:a16="http://schemas.microsoft.com/office/drawing/2014/main" val="3903195806"/>
                    </a:ext>
                  </a:extLst>
                </a:gridCol>
              </a:tblGrid>
              <a:tr h="258047">
                <a:tc gridSpan="2">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Studies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Participants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rowSpan="2">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Effect from comparative studies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Limitations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(Risk of Bias)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Inconsistency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Indirectness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Imprecision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Publication Bias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833733"/>
                  </a:ext>
                </a:extLst>
              </a:tr>
              <a:tr h="258047">
                <a:tc>
                  <a:txBody>
                    <a:bodyPr/>
                    <a:lstStyle/>
                    <a:p>
                      <a:pPr marL="0" marR="0" algn="ctr">
                        <a:spcBef>
                          <a:spcPts val="0"/>
                        </a:spcBef>
                        <a:spcAft>
                          <a:spcPts val="0"/>
                        </a:spcAft>
                      </a:pPr>
                      <a:r>
                        <a:rPr lang="en-GB"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Observational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98626114"/>
                  </a:ext>
                </a:extLst>
              </a:tr>
              <a:tr h="258047">
                <a:tc>
                  <a:txBody>
                    <a:bodyPr/>
                    <a:lstStyle/>
                    <a:p>
                      <a:pPr marL="0" marR="0" algn="ctr">
                        <a:spcBef>
                          <a:spcPts val="0"/>
                        </a:spcBef>
                        <a:spcAft>
                          <a:spcPts val="0"/>
                        </a:spcAft>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Clearly lower in ERAS in all studies</a:t>
                      </a: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Serious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likely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70823033"/>
                  </a:ext>
                </a:extLst>
              </a:tr>
            </a:tbl>
          </a:graphicData>
        </a:graphic>
      </p:graphicFrame>
      <p:sp>
        <p:nvSpPr>
          <p:cNvPr id="12" name="TextBox 11">
            <a:extLst>
              <a:ext uri="{FF2B5EF4-FFF2-40B4-BE49-F238E27FC236}">
                <a16:creationId xmlns:a16="http://schemas.microsoft.com/office/drawing/2014/main" id="{74D16051-648C-5B42-BC99-0D84ACDDE39A}"/>
              </a:ext>
            </a:extLst>
          </p:cNvPr>
          <p:cNvSpPr txBox="1"/>
          <p:nvPr/>
        </p:nvSpPr>
        <p:spPr>
          <a:xfrm>
            <a:off x="409433" y="3611251"/>
            <a:ext cx="4537756" cy="22626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i="1" dirty="0">
                <a:solidFill>
                  <a:srgbClr val="C00000"/>
                </a:solidFill>
                <a:latin typeface="Arial" panose="020B0604020202020204" pitchFamily="34" charset="0"/>
                <a:cs typeface="Arial" panose="020B0604020202020204" pitchFamily="34" charset="0"/>
              </a:rPr>
              <a:t>1 RCT (starting at High): </a:t>
            </a:r>
          </a:p>
          <a:p>
            <a:pPr marL="742950" lvl="1" indent="-285750">
              <a:lnSpc>
                <a:spcPct val="150000"/>
              </a:lnSpc>
              <a:buFont typeface="Arial" panose="020B0604020202020204" pitchFamily="34" charset="0"/>
              <a:buChar char="•"/>
            </a:pPr>
            <a:r>
              <a:rPr lang="en-US" sz="1600" i="1" dirty="0">
                <a:latin typeface="Arial" panose="020B0604020202020204" pitchFamily="34" charset="0"/>
                <a:cs typeface="Arial" panose="020B0604020202020204" pitchFamily="34" charset="0"/>
              </a:rPr>
              <a:t>Downgraded due to serious imprecision </a:t>
            </a:r>
          </a:p>
          <a:p>
            <a:pPr marL="742950" lvl="1" indent="-285750">
              <a:lnSpc>
                <a:spcPct val="150000"/>
              </a:lnSpc>
              <a:buFont typeface="Arial" panose="020B0604020202020204" pitchFamily="34" charset="0"/>
              <a:buChar char="•"/>
            </a:pPr>
            <a:r>
              <a:rPr lang="en-US" sz="1600" i="1" dirty="0">
                <a:latin typeface="Arial" panose="020B0604020202020204" pitchFamily="34" charset="0"/>
                <a:cs typeface="Arial" panose="020B0604020202020204" pitchFamily="34" charset="0"/>
              </a:rPr>
              <a:t>Upgrading due to effect size</a:t>
            </a:r>
          </a:p>
          <a:p>
            <a:pPr marL="285750" indent="-285750">
              <a:lnSpc>
                <a:spcPct val="150000"/>
              </a:lnSpc>
              <a:buFont typeface="Arial" panose="020B0604020202020204" pitchFamily="34" charset="0"/>
              <a:buChar char="•"/>
            </a:pPr>
            <a:r>
              <a:rPr lang="en-US" sz="1600" i="1" dirty="0">
                <a:solidFill>
                  <a:srgbClr val="C00000"/>
                </a:solidFill>
                <a:latin typeface="Arial" panose="020B0604020202020204" pitchFamily="34" charset="0"/>
                <a:cs typeface="Arial" panose="020B0604020202020204" pitchFamily="34" charset="0"/>
              </a:rPr>
              <a:t>2 Observational studies (starting at Low)</a:t>
            </a:r>
          </a:p>
          <a:p>
            <a:pPr marL="742950" lvl="1" indent="-285750">
              <a:lnSpc>
                <a:spcPct val="150000"/>
              </a:lnSpc>
              <a:buFont typeface="Arial" panose="020B0604020202020204" pitchFamily="34" charset="0"/>
              <a:buChar char="•"/>
            </a:pPr>
            <a:r>
              <a:rPr lang="en-US" sz="1600" i="1" dirty="0">
                <a:latin typeface="Arial" panose="020B0604020202020204" pitchFamily="34" charset="0"/>
                <a:cs typeface="Arial" panose="020B0604020202020204" pitchFamily="34" charset="0"/>
              </a:rPr>
              <a:t>Downgraded due to serious imprecision </a:t>
            </a:r>
          </a:p>
          <a:p>
            <a:pPr marL="742950" lvl="1" indent="-285750">
              <a:lnSpc>
                <a:spcPct val="150000"/>
              </a:lnSpc>
              <a:buFont typeface="Arial" panose="020B0604020202020204" pitchFamily="34" charset="0"/>
              <a:buChar char="•"/>
            </a:pPr>
            <a:r>
              <a:rPr lang="en-US" sz="1600" i="1" dirty="0">
                <a:latin typeface="Arial" panose="020B0604020202020204" pitchFamily="34" charset="0"/>
                <a:cs typeface="Arial" panose="020B0604020202020204" pitchFamily="34" charset="0"/>
              </a:rPr>
              <a:t>Upgrading due to effect size</a:t>
            </a:r>
          </a:p>
        </p:txBody>
      </p:sp>
      <p:sp>
        <p:nvSpPr>
          <p:cNvPr id="13" name="TextBox 12">
            <a:extLst>
              <a:ext uri="{FF2B5EF4-FFF2-40B4-BE49-F238E27FC236}">
                <a16:creationId xmlns:a16="http://schemas.microsoft.com/office/drawing/2014/main" id="{109C57A0-52AC-5640-8E55-3A39F95A170F}"/>
              </a:ext>
            </a:extLst>
          </p:cNvPr>
          <p:cNvSpPr txBox="1"/>
          <p:nvPr/>
        </p:nvSpPr>
        <p:spPr>
          <a:xfrm>
            <a:off x="5584208" y="4124556"/>
            <a:ext cx="914400"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High</a:t>
            </a:r>
          </a:p>
        </p:txBody>
      </p:sp>
      <p:sp>
        <p:nvSpPr>
          <p:cNvPr id="17" name="TextBox 16">
            <a:extLst>
              <a:ext uri="{FF2B5EF4-FFF2-40B4-BE49-F238E27FC236}">
                <a16:creationId xmlns:a16="http://schemas.microsoft.com/office/drawing/2014/main" id="{E7BCB3D3-2A5D-3645-9EF8-FBFB113A89B5}"/>
              </a:ext>
            </a:extLst>
          </p:cNvPr>
          <p:cNvSpPr txBox="1"/>
          <p:nvPr/>
        </p:nvSpPr>
        <p:spPr>
          <a:xfrm>
            <a:off x="5584208" y="5275734"/>
            <a:ext cx="914400"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Low</a:t>
            </a:r>
          </a:p>
        </p:txBody>
      </p:sp>
      <p:sp>
        <p:nvSpPr>
          <p:cNvPr id="19" name="TextBox 18">
            <a:extLst>
              <a:ext uri="{FF2B5EF4-FFF2-40B4-BE49-F238E27FC236}">
                <a16:creationId xmlns:a16="http://schemas.microsoft.com/office/drawing/2014/main" id="{B0D1B39F-AA37-1C46-8C44-D0B23E5632C7}"/>
              </a:ext>
            </a:extLst>
          </p:cNvPr>
          <p:cNvSpPr txBox="1"/>
          <p:nvPr/>
        </p:nvSpPr>
        <p:spPr>
          <a:xfrm>
            <a:off x="6555478" y="4703222"/>
            <a:ext cx="1255595" cy="338554"/>
          </a:xfrm>
          <a:prstGeom prst="rect">
            <a:avLst/>
          </a:prstGeom>
          <a:noFill/>
        </p:spPr>
        <p:txBody>
          <a:bodyPr wrap="square" rtlCol="0">
            <a:spAutoFit/>
          </a:bodyPr>
          <a:lstStyle/>
          <a:p>
            <a:r>
              <a:rPr lang="en-US" sz="1600" i="1" dirty="0">
                <a:solidFill>
                  <a:srgbClr val="C00000"/>
                </a:solidFill>
                <a:latin typeface="Arial" panose="020B0604020202020204" pitchFamily="34" charset="0"/>
                <a:cs typeface="Arial" panose="020B0604020202020204" pitchFamily="34" charset="0"/>
              </a:rPr>
              <a:t>Moderate</a:t>
            </a:r>
          </a:p>
        </p:txBody>
      </p:sp>
      <p:sp>
        <p:nvSpPr>
          <p:cNvPr id="14" name="Right Brace 13">
            <a:extLst>
              <a:ext uri="{FF2B5EF4-FFF2-40B4-BE49-F238E27FC236}">
                <a16:creationId xmlns:a16="http://schemas.microsoft.com/office/drawing/2014/main" id="{8B0F49E0-5A0D-084F-B9A4-4D4F28AD01EE}"/>
              </a:ext>
            </a:extLst>
          </p:cNvPr>
          <p:cNvSpPr/>
          <p:nvPr/>
        </p:nvSpPr>
        <p:spPr>
          <a:xfrm>
            <a:off x="5256543" y="3752856"/>
            <a:ext cx="182092" cy="111511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ight Brace 20">
            <a:extLst>
              <a:ext uri="{FF2B5EF4-FFF2-40B4-BE49-F238E27FC236}">
                <a16:creationId xmlns:a16="http://schemas.microsoft.com/office/drawing/2014/main" id="{F64E0A94-3A9D-ED4F-B144-FDDDC9FF6196}"/>
              </a:ext>
            </a:extLst>
          </p:cNvPr>
          <p:cNvSpPr/>
          <p:nvPr/>
        </p:nvSpPr>
        <p:spPr>
          <a:xfrm>
            <a:off x="6341846" y="4175855"/>
            <a:ext cx="186336" cy="138713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a:extLst>
              <a:ext uri="{FF2B5EF4-FFF2-40B4-BE49-F238E27FC236}">
                <a16:creationId xmlns:a16="http://schemas.microsoft.com/office/drawing/2014/main" id="{A2CE7781-4C61-E24F-B97E-0CD85EF10CF0}"/>
              </a:ext>
            </a:extLst>
          </p:cNvPr>
          <p:cNvSpPr/>
          <p:nvPr/>
        </p:nvSpPr>
        <p:spPr>
          <a:xfrm>
            <a:off x="5258818" y="4899958"/>
            <a:ext cx="182092" cy="111511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id="{ADB472B3-49D5-F843-8B29-454F93630746}"/>
              </a:ext>
            </a:extLst>
          </p:cNvPr>
          <p:cNvSpPr txBox="1"/>
          <p:nvPr/>
        </p:nvSpPr>
        <p:spPr>
          <a:xfrm>
            <a:off x="9935309" y="6394697"/>
            <a:ext cx="225669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1, 2  and 4 (see last slide)</a:t>
            </a:r>
          </a:p>
        </p:txBody>
      </p:sp>
    </p:spTree>
    <p:extLst>
      <p:ext uri="{BB962C8B-B14F-4D97-AF65-F5344CB8AC3E}">
        <p14:creationId xmlns:p14="http://schemas.microsoft.com/office/powerpoint/2010/main" val="421798250"/>
      </p:ext>
    </p:extLst>
  </p:cSld>
  <p:clrMapOvr>
    <a:masterClrMapping/>
  </p:clrMapOvr>
  <mc:AlternateContent xmlns:mc="http://schemas.openxmlformats.org/markup-compatibility/2006" xmlns:p14="http://schemas.microsoft.com/office/powerpoint/2010/main">
    <mc:Choice Requires="p14">
      <p:transition spd="slow" p14:dur="2000" advTm="46575"/>
    </mc:Choice>
    <mc:Fallback xmlns="">
      <p:transition spd="slow" advTm="4657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3">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dirty="0">
                <a:effectLst/>
                <a:ea typeface="Calibri" panose="020F0502020204030204" pitchFamily="34" charset="0"/>
                <a:cs typeface="Times New Roman" panose="02020603050405020304" pitchFamily="18" charset="0"/>
              </a:rPr>
              <a:t>ERAS4OLT.org</a:t>
            </a:r>
            <a:endParaRPr lang="en-GB" sz="12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60" y="1141247"/>
            <a:ext cx="11262671" cy="82041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2D: </a:t>
            </a:r>
            <a:r>
              <a:rPr lang="en-GB" sz="2400" i="1" dirty="0">
                <a:latin typeface="Arial" panose="020B0604020202020204" pitchFamily="34" charset="0"/>
                <a:ea typeface="Calibri" panose="020F0502020204030204" pitchFamily="34" charset="0"/>
                <a:cs typeface="Times New Roman" panose="02020603050405020304" pitchFamily="18" charset="0"/>
              </a:rPr>
              <a:t>Include </a:t>
            </a:r>
            <a:r>
              <a:rPr lang="en-GB" sz="2400" i="1" dirty="0">
                <a:latin typeface="Arial" panose="020B0604020202020204" pitchFamily="34" charset="0"/>
                <a:cs typeface="Times New Roman" panose="02020603050405020304" pitchFamily="18" charset="0"/>
              </a:rPr>
              <a:t>Quality of Evidence into Summary of Findings table</a:t>
            </a:r>
            <a:endParaRPr lang="en-GB" sz="24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241D95D-ACD6-7048-8C49-FA00F2192732}"/>
              </a:ext>
            </a:extLst>
          </p:cNvPr>
          <p:cNvSpPr txBox="1"/>
          <p:nvPr/>
        </p:nvSpPr>
        <p:spPr>
          <a:xfrm>
            <a:off x="1111562" y="5654397"/>
            <a:ext cx="4770623" cy="553998"/>
          </a:xfrm>
          <a:prstGeom prst="rect">
            <a:avLst/>
          </a:prstGeom>
          <a:noFill/>
        </p:spPr>
        <p:txBody>
          <a:bodyPr wrap="square" rtlCol="0">
            <a:spAutoFit/>
          </a:bodyPr>
          <a:lstStyle/>
          <a:p>
            <a:r>
              <a:rPr lang="en-GB" sz="1000" baseline="30000" dirty="0">
                <a:latin typeface="Arial" panose="020B0604020202020204" pitchFamily="34" charset="0"/>
                <a:cs typeface="Arial" panose="020B0604020202020204" pitchFamily="34" charset="0"/>
              </a:rPr>
              <a:t>a</a:t>
            </a:r>
            <a:r>
              <a:rPr lang="en-GB" sz="1000" dirty="0">
                <a:latin typeface="Arial" panose="020B0604020202020204" pitchFamily="34" charset="0"/>
                <a:cs typeface="Arial" panose="020B0604020202020204" pitchFamily="34" charset="0"/>
              </a:rPr>
              <a:t> Downgrading due to serious imprecision</a:t>
            </a:r>
            <a:endParaRPr lang="en-US" sz="1000" dirty="0">
              <a:latin typeface="Arial" panose="020B0604020202020204" pitchFamily="34" charset="0"/>
              <a:cs typeface="Arial" panose="020B0604020202020204" pitchFamily="34" charset="0"/>
            </a:endParaRPr>
          </a:p>
          <a:p>
            <a:r>
              <a:rPr lang="en-GB" sz="1000" baseline="30000" dirty="0">
                <a:latin typeface="Arial" panose="020B0604020202020204" pitchFamily="34" charset="0"/>
                <a:cs typeface="Arial" panose="020B0604020202020204" pitchFamily="34" charset="0"/>
              </a:rPr>
              <a:t>b</a:t>
            </a:r>
            <a:r>
              <a:rPr lang="en-GB" sz="1000" dirty="0">
                <a:latin typeface="Arial" panose="020B0604020202020204" pitchFamily="34" charset="0"/>
                <a:cs typeface="Arial" panose="020B0604020202020204" pitchFamily="34" charset="0"/>
              </a:rPr>
              <a:t> Upgrading due to magnitude of effect size</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CFED9791-9C86-FA4D-B5EF-BF12C8142C1A}"/>
              </a:ext>
            </a:extLst>
          </p:cNvPr>
          <p:cNvGraphicFramePr>
            <a:graphicFrameLocks noGrp="1"/>
          </p:cNvGraphicFramePr>
          <p:nvPr/>
        </p:nvGraphicFramePr>
        <p:xfrm>
          <a:off x="1111562" y="2159566"/>
          <a:ext cx="9765698" cy="3354611"/>
        </p:xfrm>
        <a:graphic>
          <a:graphicData uri="http://schemas.openxmlformats.org/drawingml/2006/table">
            <a:tbl>
              <a:tblPr firstRow="1" firstCol="1" bandRow="1"/>
              <a:tblGrid>
                <a:gridCol w="887771">
                  <a:extLst>
                    <a:ext uri="{9D8B030D-6E8A-4147-A177-3AD203B41FA5}">
                      <a16:colId xmlns:a16="http://schemas.microsoft.com/office/drawing/2014/main" val="2444818717"/>
                    </a:ext>
                  </a:extLst>
                </a:gridCol>
                <a:gridCol w="887771">
                  <a:extLst>
                    <a:ext uri="{9D8B030D-6E8A-4147-A177-3AD203B41FA5}">
                      <a16:colId xmlns:a16="http://schemas.microsoft.com/office/drawing/2014/main" val="591433760"/>
                    </a:ext>
                  </a:extLst>
                </a:gridCol>
                <a:gridCol w="887771">
                  <a:extLst>
                    <a:ext uri="{9D8B030D-6E8A-4147-A177-3AD203B41FA5}">
                      <a16:colId xmlns:a16="http://schemas.microsoft.com/office/drawing/2014/main" val="1799174529"/>
                    </a:ext>
                  </a:extLst>
                </a:gridCol>
                <a:gridCol w="887771">
                  <a:extLst>
                    <a:ext uri="{9D8B030D-6E8A-4147-A177-3AD203B41FA5}">
                      <a16:colId xmlns:a16="http://schemas.microsoft.com/office/drawing/2014/main" val="1451031174"/>
                    </a:ext>
                  </a:extLst>
                </a:gridCol>
                <a:gridCol w="1116735">
                  <a:extLst>
                    <a:ext uri="{9D8B030D-6E8A-4147-A177-3AD203B41FA5}">
                      <a16:colId xmlns:a16="http://schemas.microsoft.com/office/drawing/2014/main" val="1159857991"/>
                    </a:ext>
                  </a:extLst>
                </a:gridCol>
                <a:gridCol w="659024">
                  <a:extLst>
                    <a:ext uri="{9D8B030D-6E8A-4147-A177-3AD203B41FA5}">
                      <a16:colId xmlns:a16="http://schemas.microsoft.com/office/drawing/2014/main" val="2907413880"/>
                    </a:ext>
                  </a:extLst>
                </a:gridCol>
                <a:gridCol w="126164">
                  <a:extLst>
                    <a:ext uri="{9D8B030D-6E8A-4147-A177-3AD203B41FA5}">
                      <a16:colId xmlns:a16="http://schemas.microsoft.com/office/drawing/2014/main" val="2596503384"/>
                    </a:ext>
                  </a:extLst>
                </a:gridCol>
                <a:gridCol w="873461">
                  <a:extLst>
                    <a:ext uri="{9D8B030D-6E8A-4147-A177-3AD203B41FA5}">
                      <a16:colId xmlns:a16="http://schemas.microsoft.com/office/drawing/2014/main" val="2656175143"/>
                    </a:ext>
                  </a:extLst>
                </a:gridCol>
                <a:gridCol w="775917">
                  <a:extLst>
                    <a:ext uri="{9D8B030D-6E8A-4147-A177-3AD203B41FA5}">
                      <a16:colId xmlns:a16="http://schemas.microsoft.com/office/drawing/2014/main" val="1882293904"/>
                    </a:ext>
                  </a:extLst>
                </a:gridCol>
                <a:gridCol w="887771">
                  <a:extLst>
                    <a:ext uri="{9D8B030D-6E8A-4147-A177-3AD203B41FA5}">
                      <a16:colId xmlns:a16="http://schemas.microsoft.com/office/drawing/2014/main" val="3775468025"/>
                    </a:ext>
                  </a:extLst>
                </a:gridCol>
                <a:gridCol w="887771">
                  <a:extLst>
                    <a:ext uri="{9D8B030D-6E8A-4147-A177-3AD203B41FA5}">
                      <a16:colId xmlns:a16="http://schemas.microsoft.com/office/drawing/2014/main" val="620199987"/>
                    </a:ext>
                  </a:extLst>
                </a:gridCol>
                <a:gridCol w="887771">
                  <a:extLst>
                    <a:ext uri="{9D8B030D-6E8A-4147-A177-3AD203B41FA5}">
                      <a16:colId xmlns:a16="http://schemas.microsoft.com/office/drawing/2014/main" val="242869589"/>
                    </a:ext>
                  </a:extLst>
                </a:gridCol>
              </a:tblGrid>
              <a:tr h="258047">
                <a:tc gridSpan="1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Summary of Findings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738530"/>
                  </a:ext>
                </a:extLst>
              </a:tr>
              <a:tr h="258047">
                <a:tc grid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Studies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Participants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Effect from comparative studies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rowSpan="2" grid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Limitations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tcPr>
                </a:tc>
                <a:tc rowSpan="2" hMerge="1">
                  <a:txBody>
                    <a:bodyPr/>
                    <a:lstStyle/>
                    <a:p>
                      <a:pPr marL="0" marR="0" algn="ctr">
                        <a:spcBef>
                          <a:spcPts val="0"/>
                        </a:spcBef>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Inconsistency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Inconsistency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Indirectness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Imprecision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a:noFill/>
                    </a:lnR>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Quality of Evidence</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84579" marR="84579" marT="42289" marB="4228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150046"/>
                  </a:ext>
                </a:extLst>
              </a:tr>
              <a:tr h="258047">
                <a:tc>
                  <a:txBody>
                    <a:bodyPr/>
                    <a:lstStyle/>
                    <a:p>
                      <a:pPr marL="0" marR="0" algn="ctr">
                        <a:spcBef>
                          <a:spcPts val="0"/>
                        </a:spcBef>
                        <a:spcAft>
                          <a:spcPts val="0"/>
                        </a:spcAft>
                      </a:pPr>
                      <a:r>
                        <a:rPr lang="en-GB"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Observational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09031060"/>
                  </a:ext>
                </a:extLst>
              </a:tr>
              <a:tr h="258047">
                <a:tc gridSpan="12">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Overall Complications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marL="0" marR="0">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65096683"/>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Lower in ERAS in all studies</a:t>
                      </a: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Serious </a:t>
                      </a:r>
                      <a:r>
                        <a:rPr lang="en-GB"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likely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Moderate </a:t>
                      </a:r>
                      <a:r>
                        <a:rPr lang="en-GB" sz="800" baseline="30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a,b</a:t>
                      </a:r>
                      <a:b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3397221"/>
                  </a:ext>
                </a:extLst>
              </a:tr>
              <a:tr h="258047">
                <a:tc gridSpan="12">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Mortality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marL="0" marR="0">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08901692"/>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ea typeface="Calibri" panose="020F0502020204030204" pitchFamily="34" charset="0"/>
                          <a:cs typeface="Arial" panose="020B0604020202020204" pitchFamily="34" charset="0"/>
                        </a:rPr>
                        <a:t>Lower in ERAS in all studies, few events</a:t>
                      </a: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Serious </a:t>
                      </a:r>
                      <a:r>
                        <a:rPr lang="en-GB" sz="8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likely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Low </a:t>
                      </a:r>
                      <a:r>
                        <a:rPr lang="en-GB" sz="8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a:t>
                      </a:r>
                      <a:br>
                        <a:rPr lang="en-GB" sz="8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1474978"/>
                  </a:ext>
                </a:extLst>
              </a:tr>
              <a:tr h="258047">
                <a:tc gridSpan="12">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Length of Intensive Care Unit Stay (days)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marL="0" marR="0">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20584498"/>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Arial" panose="020B0604020202020204" pitchFamily="34" charset="0"/>
                        </a:rPr>
                        <a:t>292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ea typeface="Calibri" panose="020F0502020204030204" pitchFamily="34" charset="0"/>
                          <a:cs typeface="Arial" panose="020B0604020202020204" pitchFamily="34" charset="0"/>
                        </a:rPr>
                        <a:t>Lower in ERAS in all studies</a:t>
                      </a: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likely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Moderate</a:t>
                      </a:r>
                      <a:b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6447502"/>
                  </a:ext>
                </a:extLst>
              </a:tr>
              <a:tr h="258047">
                <a:tc gridSpan="12">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Length of Hospital Stay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marL="0" marR="0">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40860544"/>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ea typeface="Calibri" panose="020F0502020204030204" pitchFamily="34" charset="0"/>
                          <a:cs typeface="Arial" panose="020B0604020202020204" pitchFamily="34" charset="0"/>
                        </a:rPr>
                        <a:t>Lower in ERAS in all studies</a:t>
                      </a: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likely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Moderate</a:t>
                      </a:r>
                      <a:b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773421"/>
                  </a:ext>
                </a:extLst>
              </a:tr>
              <a:tr h="258047">
                <a:tc gridSpan="12">
                  <a:txBody>
                    <a:bodyPr/>
                    <a:lstStyle/>
                    <a:p>
                      <a:pPr marL="0" marR="0">
                        <a:spcBef>
                          <a:spcPts val="0"/>
                        </a:spcBef>
                        <a:spcAft>
                          <a:spcPts val="0"/>
                        </a:spcAf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 Hospital Readmission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marL="0" marR="0">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84579" marR="84579" marT="42289" marB="422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2549368"/>
                  </a:ext>
                </a:extLst>
              </a:tr>
              <a:tr h="258047">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ea typeface="Calibri" panose="020F0502020204030204" pitchFamily="34" charset="0"/>
                          <a:cs typeface="Arial" panose="020B0604020202020204" pitchFamily="34" charset="0"/>
                        </a:rPr>
                        <a:t>Similar, very few events</a:t>
                      </a:r>
                    </a:p>
                  </a:txBody>
                  <a:tcPr marL="51989" marR="51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Serious </a:t>
                      </a:r>
                      <a:r>
                        <a:rPr lang="en-GB"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likely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9" marR="51989"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Low </a:t>
                      </a:r>
                      <a:r>
                        <a:rPr lang="en-GB" sz="8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a:t>
                      </a:r>
                      <a:b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51989" marR="519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3365480"/>
                  </a:ext>
                </a:extLst>
              </a:tr>
            </a:tbl>
          </a:graphicData>
        </a:graphic>
      </p:graphicFrame>
      <p:sp>
        <p:nvSpPr>
          <p:cNvPr id="14" name="Rectangle 13">
            <a:extLst>
              <a:ext uri="{FF2B5EF4-FFF2-40B4-BE49-F238E27FC236}">
                <a16:creationId xmlns:a16="http://schemas.microsoft.com/office/drawing/2014/main" id="{0B8176BC-48E6-6E47-AB7D-13F0762CECF6}"/>
              </a:ext>
            </a:extLst>
          </p:cNvPr>
          <p:cNvSpPr/>
          <p:nvPr/>
        </p:nvSpPr>
        <p:spPr>
          <a:xfrm flipH="1">
            <a:off x="10036888" y="2144685"/>
            <a:ext cx="840377" cy="3482416"/>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648E7A5-B6E1-CA41-85B2-C595D6C560F1}"/>
              </a:ext>
            </a:extLst>
          </p:cNvPr>
          <p:cNvSpPr/>
          <p:nvPr/>
        </p:nvSpPr>
        <p:spPr>
          <a:xfrm flipH="1">
            <a:off x="1111559" y="5597637"/>
            <a:ext cx="3081683" cy="55399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042560B-9671-6E47-86D2-9988A4551E87}"/>
              </a:ext>
            </a:extLst>
          </p:cNvPr>
          <p:cNvSpPr txBox="1"/>
          <p:nvPr/>
        </p:nvSpPr>
        <p:spPr>
          <a:xfrm>
            <a:off x="4266469" y="5690999"/>
            <a:ext cx="4770623" cy="461665"/>
          </a:xfrm>
          <a:prstGeom prst="rect">
            <a:avLst/>
          </a:prstGeom>
          <a:noFill/>
        </p:spPr>
        <p:txBody>
          <a:bodyPr wrap="square" rtlCol="0">
            <a:spAutoFit/>
          </a:bodyPr>
          <a:lstStyle/>
          <a:p>
            <a:r>
              <a:rPr lang="en-GB" sz="2400" i="1" baseline="30000" dirty="0">
                <a:solidFill>
                  <a:srgbClr val="C00000"/>
                </a:solidFill>
                <a:latin typeface="Arial" panose="020B0604020202020204" pitchFamily="34" charset="0"/>
                <a:cs typeface="Arial" panose="020B0604020202020204" pitchFamily="34" charset="0"/>
              </a:rPr>
              <a:t>← Giving reason for judgements</a:t>
            </a:r>
            <a:endParaRPr lang="en-US" sz="2400" i="1" dirty="0">
              <a:solidFill>
                <a:srgbClr val="C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AE2B570-860C-3841-96E8-99C2BAC84641}"/>
              </a:ext>
            </a:extLst>
          </p:cNvPr>
          <p:cNvSpPr txBox="1"/>
          <p:nvPr/>
        </p:nvSpPr>
        <p:spPr>
          <a:xfrm>
            <a:off x="9935309" y="6394697"/>
            <a:ext cx="225669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1, 2  and 4 (see last slide)</a:t>
            </a:r>
          </a:p>
        </p:txBody>
      </p:sp>
    </p:spTree>
    <p:custDataLst>
      <p:tags r:id="rId1"/>
    </p:custDataLst>
    <p:extLst>
      <p:ext uri="{BB962C8B-B14F-4D97-AF65-F5344CB8AC3E}">
        <p14:creationId xmlns:p14="http://schemas.microsoft.com/office/powerpoint/2010/main" val="3842526881"/>
      </p:ext>
    </p:extLst>
  </p:cSld>
  <p:clrMapOvr>
    <a:masterClrMapping/>
  </p:clrMapOvr>
  <mc:AlternateContent xmlns:mc="http://schemas.openxmlformats.org/markup-compatibility/2006" xmlns:p14="http://schemas.microsoft.com/office/powerpoint/2010/main">
    <mc:Choice Requires="p14">
      <p:transition spd="slow" p14:dur="2000" advTm="17882"/>
    </mc:Choice>
    <mc:Fallback xmlns="">
      <p:transition spd="slow" advTm="178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Rectangle 10">
            <a:extLst>
              <a:ext uri="{FF2B5EF4-FFF2-40B4-BE49-F238E27FC236}">
                <a16:creationId xmlns:a16="http://schemas.microsoft.com/office/drawing/2014/main" id="{2D5D364F-A503-B840-BCC3-CBFAAF0BE2E6}"/>
              </a:ext>
            </a:extLst>
          </p:cNvPr>
          <p:cNvSpPr/>
          <p:nvPr/>
        </p:nvSpPr>
        <p:spPr>
          <a:xfrm>
            <a:off x="433460" y="934473"/>
            <a:ext cx="11039212" cy="82041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Step 3: Recommendation grading</a:t>
            </a:r>
            <a:r>
              <a:rPr lang="en-GB" sz="2400" i="1" dirty="0">
                <a:latin typeface="Arial" panose="020B0604020202020204" pitchFamily="34" charset="0"/>
                <a:ea typeface="Calibri" panose="020F0502020204030204" pitchFamily="34" charset="0"/>
                <a:cs typeface="Times New Roman" panose="02020603050405020304" pitchFamily="18" charset="0"/>
              </a:rPr>
              <a:t>, </a:t>
            </a:r>
            <a:r>
              <a:rPr lang="en-GB" sz="2400" i="1" dirty="0">
                <a:latin typeface="Arial" panose="020B0604020202020204" pitchFamily="34" charset="0"/>
                <a:cs typeface="Times New Roman" panose="02020603050405020304" pitchFamily="18" charset="0"/>
              </a:rPr>
              <a:t>according to template</a:t>
            </a:r>
          </a:p>
        </p:txBody>
      </p:sp>
      <p:graphicFrame>
        <p:nvGraphicFramePr>
          <p:cNvPr id="3" name="Table 2">
            <a:extLst>
              <a:ext uri="{FF2B5EF4-FFF2-40B4-BE49-F238E27FC236}">
                <a16:creationId xmlns:a16="http://schemas.microsoft.com/office/drawing/2014/main" id="{5E5C333B-1A5D-6247-B5E8-B4C7147E51C1}"/>
              </a:ext>
            </a:extLst>
          </p:cNvPr>
          <p:cNvGraphicFramePr>
            <a:graphicFrameLocks noGrp="1"/>
          </p:cNvGraphicFramePr>
          <p:nvPr/>
        </p:nvGraphicFramePr>
        <p:xfrm>
          <a:off x="256904" y="1842992"/>
          <a:ext cx="11678192" cy="4275551"/>
        </p:xfrm>
        <a:graphic>
          <a:graphicData uri="http://schemas.openxmlformats.org/drawingml/2006/table">
            <a:tbl>
              <a:tblPr firstRow="1" firstCol="1" bandRow="1"/>
              <a:tblGrid>
                <a:gridCol w="2885200">
                  <a:extLst>
                    <a:ext uri="{9D8B030D-6E8A-4147-A177-3AD203B41FA5}">
                      <a16:colId xmlns:a16="http://schemas.microsoft.com/office/drawing/2014/main" val="3500515688"/>
                    </a:ext>
                  </a:extLst>
                </a:gridCol>
                <a:gridCol w="549561">
                  <a:extLst>
                    <a:ext uri="{9D8B030D-6E8A-4147-A177-3AD203B41FA5}">
                      <a16:colId xmlns:a16="http://schemas.microsoft.com/office/drawing/2014/main" val="1350272945"/>
                    </a:ext>
                  </a:extLst>
                </a:gridCol>
                <a:gridCol w="549561">
                  <a:extLst>
                    <a:ext uri="{9D8B030D-6E8A-4147-A177-3AD203B41FA5}">
                      <a16:colId xmlns:a16="http://schemas.microsoft.com/office/drawing/2014/main" val="3397149169"/>
                    </a:ext>
                  </a:extLst>
                </a:gridCol>
                <a:gridCol w="3984325">
                  <a:extLst>
                    <a:ext uri="{9D8B030D-6E8A-4147-A177-3AD203B41FA5}">
                      <a16:colId xmlns:a16="http://schemas.microsoft.com/office/drawing/2014/main" val="3210212615"/>
                    </a:ext>
                  </a:extLst>
                </a:gridCol>
                <a:gridCol w="3709545">
                  <a:extLst>
                    <a:ext uri="{9D8B030D-6E8A-4147-A177-3AD203B41FA5}">
                      <a16:colId xmlns:a16="http://schemas.microsoft.com/office/drawing/2014/main" val="1634171600"/>
                    </a:ext>
                  </a:extLst>
                </a:gridCol>
              </a:tblGrid>
              <a:tr h="277639">
                <a:tc gridSpan="5">
                  <a:txBody>
                    <a:bodyPr/>
                    <a:lstStyle/>
                    <a:p>
                      <a:pPr marL="0" marR="0">
                        <a:spcBef>
                          <a:spcPts val="0"/>
                        </a:spcBef>
                        <a:spcAft>
                          <a:spcPts val="0"/>
                        </a:spcAft>
                      </a:pPr>
                      <a:r>
                        <a:rPr lang="en-US"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 How do Enhanced Recovery After Surgery protocols affect short-term outcomes in Liver Transplantation?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7416199"/>
                  </a:ext>
                </a:extLst>
              </a:tr>
              <a:tr h="247754">
                <a:tc rowSpan="2">
                  <a:txBody>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Decision domain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Judgement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Reason for Judgement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Subdomains influencing Judgement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(Andrews et al., 2013)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250865"/>
                  </a:ext>
                </a:extLst>
              </a:tr>
              <a:tr h="221726">
                <a:tc vMerge="1">
                  <a:txBody>
                    <a:bodyPr/>
                    <a:lstStyle/>
                    <a:p>
                      <a:endParaRPr lang="en-US"/>
                    </a:p>
                  </a:txBody>
                  <a:tcPr/>
                </a:tc>
                <a:tc>
                  <a:txBody>
                    <a:bodyPr/>
                    <a:lstStyle/>
                    <a:p>
                      <a:pPr marL="0" marR="0" algn="ctr">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96542376"/>
                  </a:ext>
                </a:extLst>
              </a:tr>
              <a:tr h="694097">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Balance between desirable and undesirable outcomes (estimated effects), with consideration of values and preferences (estimated typical)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Given the best estimate of typical values and preferences, are you confident that the benefits outweigh the harms and burden or vice versa?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effectLst/>
                        <a:latin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desirable consequences are substantial (including significant reduction of overall complications, ICU and hospital length of stay), and valued highly. The undesirable consequences, inconvenience and burden for patients (including potentially higher efforts for patients and institutions when implementing ERAS protocols) are relatively minor when compared to the desirable consequences (morbidity)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Baseline risk for desirable and undesirable outcomes: Is baseline risk similar across subgroups? Should there be separate recommendations for subgroups? Relative risk for benefits and harms: Are relative benefits / harms large? Requirement for modeling: Is there a lot of extrapolation and modeling required for outcomes? Typical values: What are the typical values? Differences in the relative value of critical outcomes?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877011"/>
                  </a:ext>
                </a:extLst>
              </a:tr>
              <a:tr h="694097">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Confidence in the magnitude of estimates of effect of the interventions on important outcomes (overall quality of evidence for outcomes)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there high or moderate quality evidence?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effectLst/>
                        <a:latin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solidFill>
                            <a:srgbClr val="000000"/>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Reduced overall complications, ICU and hospital length of stay with ERAS: moderate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Reduced mortality in ERAS: low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 hospital readmission rate in ERAS: low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Confidence in estimates of benefits and downsides, confidence in estimates of resource use. Consider all critical outcomes, including the possibility that some may not be measured. Key reasons for rating evidence down or rating up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016374"/>
                  </a:ext>
                </a:extLst>
              </a:tr>
              <a:tr h="694097">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Confidence in Values and Preference, and their Variability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you confident about the typical values and preferences and are they similar across the target population?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solidFill>
                            <a:srgbClr val="000000"/>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effectLst/>
                        <a:latin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can be confident that patients with ESLD listed or undergoing LT place a high value on avoiding complications and mortality. The inconvenience of potentially higher efforts for patients and institutions when implementing ERAS protocols is generally considered lower than the value on avoiding complications. These estimations are based on the clinical experience of all authors, derived from varying clinical, ethnical, age and gender backgrounds.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Source of typical values (panel or study of general population or patients). Source of estimates of variability and extent of variability. Method for determining values satisfactory for this recommendation.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598836"/>
                  </a:ext>
                </a:extLst>
              </a:tr>
              <a:tr h="694097">
                <a:tc>
                  <a:txBody>
                    <a:bodyPr/>
                    <a:lstStyle/>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Resource implications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the resources worth the expected net benefit from following the recommendation?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solidFill>
                            <a:srgbClr val="000000"/>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effectLst/>
                        <a:latin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resources required to establish comprehensive ERAS protocols are rated lower than the probable net reduction in costs resulting from decreased ICU and hospital length of stay, as described in 1 included paper (King </a:t>
                      </a: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 al</a:t>
                      </a: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2018) and known from ERAS programs in other surgical settings, and given the desirable outcomes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are the costs per resource unit? Feasibility: Is this intervention generally available? Opportunity cost: Is this intervention and its effects worth withdrawing or not allocating resources from other interventions? Differences across settings: Is there lots of variability in resource requirements across settings?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920908"/>
                  </a:ext>
                </a:extLst>
              </a:tr>
              <a:tr h="277639">
                <a:tc>
                  <a:txBody>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Overall Strength of Recommendation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Strong For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Considering all decision domains, the guideline panel recommends that comprehensive and standardized ERAS for LT programs should be developed and implemented.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49214512"/>
                  </a:ext>
                </a:extLst>
              </a:tr>
              <a:tr h="277639">
                <a:tc>
                  <a:txBody>
                    <a:bodyPr/>
                    <a:lstStyle/>
                    <a:p>
                      <a:pPr marL="0" marR="0">
                        <a:spcBef>
                          <a:spcPts val="0"/>
                        </a:spcBef>
                        <a:spcAft>
                          <a:spcPts val="0"/>
                        </a:spcAft>
                      </a:pPr>
                      <a:r>
                        <a:rPr lang="en-US" sz="800" b="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Evidence to Recommendation Synthesis</a:t>
                      </a:r>
                      <a:endParaRPr lang="en-US" sz="8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8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US" sz="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high confidence in the mainly moderate magnitude of effect on highly valued outcomes, ii) moderate confidence that undesirable outcomes are present, and iii) high confidence in benefits regarding resource implications, suggest a strong recommendation</a:t>
                      </a:r>
                      <a:endParaRPr lang="en-US" sz="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36" marR="55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7189040"/>
                  </a:ext>
                </a:extLst>
              </a:tr>
            </a:tbl>
          </a:graphicData>
        </a:graphic>
      </p:graphicFrame>
      <p:sp>
        <p:nvSpPr>
          <p:cNvPr id="14" name="TextBox 13">
            <a:extLst>
              <a:ext uri="{FF2B5EF4-FFF2-40B4-BE49-F238E27FC236}">
                <a16:creationId xmlns:a16="http://schemas.microsoft.com/office/drawing/2014/main" id="{5221EC3A-7586-7746-941F-96CD5C7AA201}"/>
              </a:ext>
            </a:extLst>
          </p:cNvPr>
          <p:cNvSpPr txBox="1"/>
          <p:nvPr/>
        </p:nvSpPr>
        <p:spPr>
          <a:xfrm>
            <a:off x="10058401" y="6394697"/>
            <a:ext cx="21336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6 and 7 (see last slide)</a:t>
            </a:r>
          </a:p>
        </p:txBody>
      </p:sp>
    </p:spTree>
    <p:extLst>
      <p:ext uri="{BB962C8B-B14F-4D97-AF65-F5344CB8AC3E}">
        <p14:creationId xmlns:p14="http://schemas.microsoft.com/office/powerpoint/2010/main" val="3540466556"/>
      </p:ext>
    </p:extLst>
  </p:cSld>
  <p:clrMapOvr>
    <a:masterClrMapping/>
  </p:clrMapOvr>
  <mc:AlternateContent xmlns:mc="http://schemas.openxmlformats.org/markup-compatibility/2006" xmlns:p14="http://schemas.microsoft.com/office/powerpoint/2010/main">
    <mc:Choice Requires="p14">
      <p:transition spd="slow" p14:dur="2000" advTm="225957"/>
    </mc:Choice>
    <mc:Fallback xmlns="">
      <p:transition spd="slow" advTm="2259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AS4OLT.org Banner">
            <a:extLst>
              <a:ext uri="{FF2B5EF4-FFF2-40B4-BE49-F238E27FC236}">
                <a16:creationId xmlns:a16="http://schemas.microsoft.com/office/drawing/2014/main" id="{C6484A63-BFA8-4B4D-9346-9E066785147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406400"/>
            <a:ext cx="12192000" cy="604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latin typeface="Arial" panose="020B0604020202020204" pitchFamily="34" charset="0"/>
              <a:cs typeface="Arial" panose="020B0604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3">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a:effectLst/>
                <a:latin typeface="Arial" panose="020B0604020202020204" pitchFamily="34" charset="0"/>
                <a:ea typeface="Calibri" panose="020F0502020204030204" pitchFamily="34" charset="0"/>
                <a:cs typeface="Arial" panose="020B0604020202020204" pitchFamily="34" charset="0"/>
              </a:rPr>
              <a:t>ERAS4OLT.org</a:t>
            </a:r>
            <a:endParaRPr lang="en-GB" sz="105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0C202E1-1C7E-F846-BFB2-CBAFA2544EDE}"/>
              </a:ext>
            </a:extLst>
          </p:cNvPr>
          <p:cNvSpPr txBox="1"/>
          <p:nvPr/>
        </p:nvSpPr>
        <p:spPr>
          <a:xfrm>
            <a:off x="227663" y="1936720"/>
            <a:ext cx="11736674" cy="3293209"/>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Enhanced Recovery After Liver Transplantation</a:t>
            </a:r>
          </a:p>
          <a:p>
            <a:endParaRPr lang="en-US" sz="2800" dirty="0">
              <a:latin typeface="Arial" panose="020B0604020202020204" pitchFamily="34" charset="0"/>
              <a:cs typeface="Arial" panose="020B0604020202020204" pitchFamily="34" charset="0"/>
            </a:endParaRPr>
          </a:p>
          <a:p>
            <a:r>
              <a:rPr lang="en-US" sz="2800" b="1" i="1" dirty="0">
                <a:latin typeface="Arial" panose="020B0604020202020204" pitchFamily="34" charset="0"/>
                <a:cs typeface="Arial" panose="020B0604020202020204" pitchFamily="34" charset="0"/>
              </a:rPr>
              <a:t>Chairs</a:t>
            </a:r>
            <a:r>
              <a:rPr lang="en-US" sz="2800" i="1" dirty="0">
                <a:latin typeface="Arial" panose="020B0604020202020204" pitchFamily="34" charset="0"/>
                <a:cs typeface="Arial" panose="020B0604020202020204" pitchFamily="34" charset="0"/>
              </a:rPr>
              <a:t>: Michael Spiro &amp; Dimitri Raptis</a:t>
            </a:r>
          </a:p>
          <a:p>
            <a:endParaRPr lang="en-US" sz="2800" i="1" dirty="0">
              <a:latin typeface="Arial" panose="020B0604020202020204" pitchFamily="34" charset="0"/>
              <a:cs typeface="Arial" panose="020B0604020202020204" pitchFamily="34" charset="0"/>
            </a:endParaRPr>
          </a:p>
          <a:p>
            <a:r>
              <a:rPr lang="en-US" sz="2800" b="1" i="1" dirty="0">
                <a:latin typeface="Arial" panose="020B0604020202020204" pitchFamily="34" charset="0"/>
                <a:cs typeface="Arial" panose="020B0604020202020204" pitchFamily="34" charset="0"/>
              </a:rPr>
              <a:t>Chief Investigators</a:t>
            </a:r>
            <a:r>
              <a:rPr lang="en-US" sz="2800" i="1" dirty="0">
                <a:latin typeface="Arial" panose="020B0604020202020204" pitchFamily="34" charset="0"/>
                <a:cs typeface="Arial" panose="020B0604020202020204" pitchFamily="34" charset="0"/>
              </a:rPr>
              <a:t>: Claus Niemann, Joerg-Matthias Pollok &amp;</a:t>
            </a:r>
          </a:p>
          <a:p>
            <a:r>
              <a:rPr lang="en-US" sz="2800" i="1" dirty="0">
                <a:latin typeface="Arial" panose="020B0604020202020204" pitchFamily="34" charset="0"/>
                <a:cs typeface="Arial" panose="020B0604020202020204" pitchFamily="34" charset="0"/>
              </a:rPr>
              <a:t>Marina Berenguer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895808"/>
      </p:ext>
    </p:extLst>
  </p:cSld>
  <p:clrMapOvr>
    <a:masterClrMapping/>
  </p:clrMapOvr>
  <mc:AlternateContent xmlns:mc="http://schemas.openxmlformats.org/markup-compatibility/2006" xmlns:p14="http://schemas.microsoft.com/office/powerpoint/2010/main">
    <mc:Choice Requires="p14">
      <p:transition spd="slow" p14:dur="2000" advTm="13139"/>
    </mc:Choice>
    <mc:Fallback xmlns="">
      <p:transition spd="slow" advTm="1313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871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dirty="0">
                <a:effectLst/>
                <a:ea typeface="Calibri" panose="020F0502020204030204" pitchFamily="34" charset="0"/>
                <a:cs typeface="Times New Roman" panose="02020603050405020304" pitchFamily="18" charset="0"/>
              </a:rPr>
              <a:t>ERAS4OLT.org</a:t>
            </a:r>
            <a:endParaRPr lang="en-GB" sz="12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Rectangle 9">
            <a:extLst>
              <a:ext uri="{FF2B5EF4-FFF2-40B4-BE49-F238E27FC236}">
                <a16:creationId xmlns:a16="http://schemas.microsoft.com/office/drawing/2014/main" id="{EC912B3F-BE2E-464F-BF5C-CEC4D9920846}"/>
              </a:ext>
            </a:extLst>
          </p:cNvPr>
          <p:cNvSpPr/>
          <p:nvPr/>
        </p:nvSpPr>
        <p:spPr>
          <a:xfrm>
            <a:off x="433459" y="1141247"/>
            <a:ext cx="11344559" cy="82041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More information..</a:t>
            </a:r>
            <a:endParaRPr lang="en-GB" sz="24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8700996-711D-A745-B3BE-A304B531E8A4}"/>
              </a:ext>
            </a:extLst>
          </p:cNvPr>
          <p:cNvSpPr txBox="1"/>
          <p:nvPr/>
        </p:nvSpPr>
        <p:spPr>
          <a:xfrm>
            <a:off x="433459" y="2433450"/>
            <a:ext cx="8356211" cy="21184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i="1" dirty="0">
                <a:latin typeface="Arial" panose="020B0604020202020204" pitchFamily="34" charset="0"/>
                <a:cs typeface="Arial" panose="020B0604020202020204" pitchFamily="34" charset="0"/>
                <a:hlinkClick r:id="rId3"/>
              </a:rPr>
              <a:t>https://gdt.gradepro.org/app/handbook/handbook.html</a:t>
            </a:r>
            <a:endParaRPr lang="en-US" i="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i="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i="1" dirty="0">
                <a:latin typeface="Arial" panose="020B0604020202020204" pitchFamily="34" charset="0"/>
                <a:cs typeface="Arial" panose="020B0604020202020204" pitchFamily="34" charset="0"/>
                <a:hlinkClick r:id="rId4"/>
              </a:rPr>
              <a:t>https://training.cochrane.org/grade-approach</a:t>
            </a:r>
            <a:endParaRPr lang="en-US" i="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i="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i="1" dirty="0">
              <a:solidFill>
                <a:srgbClr val="C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DB472B3-49D5-F843-8B29-454F93630746}"/>
              </a:ext>
            </a:extLst>
          </p:cNvPr>
          <p:cNvSpPr txBox="1"/>
          <p:nvPr/>
        </p:nvSpPr>
        <p:spPr>
          <a:xfrm>
            <a:off x="9935309" y="6394697"/>
            <a:ext cx="225669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Ref 1, 2  and 4 (see last slide)</a:t>
            </a:r>
          </a:p>
        </p:txBody>
      </p:sp>
      <p:pic>
        <p:nvPicPr>
          <p:cNvPr id="9" name="Picture 4" descr="ILTS">
            <a:extLst>
              <a:ext uri="{FF2B5EF4-FFF2-40B4-BE49-F238E27FC236}">
                <a16:creationId xmlns:a16="http://schemas.microsoft.com/office/drawing/2014/main" id="{626E910B-39C9-3241-B03F-55E5325FF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77482"/>
      </p:ext>
    </p:extLst>
  </p:cSld>
  <p:clrMapOvr>
    <a:masterClrMapping/>
  </p:clrMapOvr>
  <mc:AlternateContent xmlns:mc="http://schemas.openxmlformats.org/markup-compatibility/2006" xmlns:p14="http://schemas.microsoft.com/office/powerpoint/2010/main">
    <mc:Choice Requires="p14">
      <p:transition spd="slow" p14:dur="2000" advTm="5746"/>
    </mc:Choice>
    <mc:Fallback xmlns="">
      <p:transition spd="slow" advTm="574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0" name="Picture 4" descr="ILTS">
            <a:extLst>
              <a:ext uri="{FF2B5EF4-FFF2-40B4-BE49-F238E27FC236}">
                <a16:creationId xmlns:a16="http://schemas.microsoft.com/office/drawing/2014/main" id="{B470FA42-7A08-514C-AA57-831FDEFE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74DBD26-6DD6-BB40-B38E-90355577FB28}"/>
              </a:ext>
            </a:extLst>
          </p:cNvPr>
          <p:cNvSpPr/>
          <p:nvPr/>
        </p:nvSpPr>
        <p:spPr>
          <a:xfrm>
            <a:off x="433460" y="1141247"/>
            <a:ext cx="11262671" cy="82041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Timeline ERAS4OLT</a:t>
            </a:r>
            <a:endParaRPr lang="en-GB" sz="2800" b="1"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38BBB518-688D-EC4D-B2B5-CB5FFCA0E2E1}"/>
              </a:ext>
            </a:extLst>
          </p:cNvPr>
          <p:cNvGraphicFramePr>
            <a:graphicFrameLocks/>
          </p:cNvGraphicFramePr>
          <p:nvPr>
            <p:extLst>
              <p:ext uri="{D42A27DB-BD31-4B8C-83A1-F6EECF244321}">
                <p14:modId xmlns:p14="http://schemas.microsoft.com/office/powerpoint/2010/main" val="2029331373"/>
              </p:ext>
            </p:extLst>
          </p:nvPr>
        </p:nvGraphicFramePr>
        <p:xfrm>
          <a:off x="2623502" y="2160004"/>
          <a:ext cx="6477000" cy="3568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7064089"/>
      </p:ext>
    </p:extLst>
  </p:cSld>
  <p:clrMapOvr>
    <a:masterClrMapping/>
  </p:clrMapOvr>
  <mc:AlternateContent xmlns:mc="http://schemas.openxmlformats.org/markup-compatibility/2006" xmlns:p14="http://schemas.microsoft.com/office/powerpoint/2010/main">
    <mc:Choice Requires="p14">
      <p:transition spd="slow" p14:dur="2000" advTm="31147"/>
    </mc:Choice>
    <mc:Fallback xmlns="">
      <p:transition spd="slow" advTm="3114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latin typeface="Arial" panose="020B0604020202020204" pitchFamily="34" charset="0"/>
              <a:cs typeface="Arial" panose="020B0604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a:effectLst/>
                <a:latin typeface="Arial" panose="020B0604020202020204" pitchFamily="34" charset="0"/>
                <a:ea typeface="Calibri" panose="020F0502020204030204" pitchFamily="34" charset="0"/>
                <a:cs typeface="Arial" panose="020B0604020202020204" pitchFamily="34" charset="0"/>
              </a:rPr>
              <a:t>ERAS4OLT.org</a:t>
            </a:r>
            <a:endParaRPr lang="en-GB" sz="105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EB19572-98BA-1149-9086-346DBAC29CB7}"/>
              </a:ext>
            </a:extLst>
          </p:cNvPr>
          <p:cNvSpPr txBox="1"/>
          <p:nvPr/>
        </p:nvSpPr>
        <p:spPr>
          <a:xfrm>
            <a:off x="377869" y="1183641"/>
            <a:ext cx="5252335" cy="820417"/>
          </a:xfrm>
          <a:prstGeom prst="rect">
            <a:avLst/>
          </a:prstGeom>
          <a:noFill/>
        </p:spPr>
        <p:txBody>
          <a:bodyPr wrap="none" rtlCol="0">
            <a:spAutoFit/>
          </a:bodyPr>
          <a:lstStyle/>
          <a:p>
            <a:pPr>
              <a:lnSpc>
                <a:spcPct val="200000"/>
              </a:lnSpc>
            </a:pPr>
            <a:r>
              <a:rPr lang="en-US" sz="2800" b="1" dirty="0">
                <a:solidFill>
                  <a:srgbClr val="3C5998"/>
                </a:solidFill>
                <a:latin typeface="Arial" panose="020B0604020202020204" pitchFamily="34" charset="0"/>
                <a:cs typeface="Times New Roman" panose="02020603050405020304" pitchFamily="18" charset="0"/>
              </a:rPr>
              <a:t>ILTS Consensus Conference</a:t>
            </a:r>
          </a:p>
        </p:txBody>
      </p:sp>
      <p:sp>
        <p:nvSpPr>
          <p:cNvPr id="9" name="TextBox 8">
            <a:extLst>
              <a:ext uri="{FF2B5EF4-FFF2-40B4-BE49-F238E27FC236}">
                <a16:creationId xmlns:a16="http://schemas.microsoft.com/office/drawing/2014/main" id="{6FB311EA-5408-C14C-B5D3-6CC2CACA2D52}"/>
              </a:ext>
            </a:extLst>
          </p:cNvPr>
          <p:cNvSpPr txBox="1"/>
          <p:nvPr/>
        </p:nvSpPr>
        <p:spPr>
          <a:xfrm>
            <a:off x="377869" y="2476092"/>
            <a:ext cx="6422981" cy="923330"/>
          </a:xfrm>
          <a:prstGeom prst="rect">
            <a:avLst/>
          </a:prstGeom>
          <a:noFill/>
        </p:spPr>
        <p:txBody>
          <a:bodyPr wrap="square" rtlCol="0">
            <a:spAutoFit/>
          </a:bodyPr>
          <a:lstStyle/>
          <a:p>
            <a:r>
              <a:rPr lang="en-US" i="1" dirty="0">
                <a:latin typeface="Arial" panose="020B0604020202020204" pitchFamily="34" charset="0"/>
                <a:cs typeface="Times New Roman" panose="02020603050405020304" pitchFamily="18" charset="0"/>
                <a:hlinkClick r:id="rId3"/>
              </a:rPr>
              <a:t>https://ilts.org/events/2022-ilts-consensus-conference/</a:t>
            </a:r>
            <a:endParaRPr lang="en-US" i="1" dirty="0">
              <a:latin typeface="Arial" panose="020B0604020202020204" pitchFamily="34" charset="0"/>
              <a:cs typeface="Times New Roman" panose="02020603050405020304" pitchFamily="18" charset="0"/>
            </a:endParaRPr>
          </a:p>
          <a:p>
            <a:endParaRPr lang="en-US" i="1" dirty="0">
              <a:latin typeface="Arial" panose="020B0604020202020204" pitchFamily="34" charset="0"/>
              <a:cs typeface="Times New Roman" panose="02020603050405020304" pitchFamily="18" charset="0"/>
            </a:endParaRPr>
          </a:p>
          <a:p>
            <a:endParaRPr lang="en-US" i="1" dirty="0">
              <a:latin typeface="Arial" panose="020B0604020202020204" pitchFamily="34" charset="0"/>
              <a:cs typeface="Times New Roman" panose="02020603050405020304" pitchFamily="18" charset="0"/>
            </a:endParaRPr>
          </a:p>
        </p:txBody>
      </p:sp>
      <p:pic>
        <p:nvPicPr>
          <p:cNvPr id="10" name="Picture 9" descr="A picture containing sky, outdoor, place of worship&#10;&#10;Description automatically generated">
            <a:extLst>
              <a:ext uri="{FF2B5EF4-FFF2-40B4-BE49-F238E27FC236}">
                <a16:creationId xmlns:a16="http://schemas.microsoft.com/office/drawing/2014/main" id="{7EB51060-ACBB-E145-AB28-B44B30EE74D6}"/>
              </a:ext>
            </a:extLst>
          </p:cNvPr>
          <p:cNvPicPr>
            <a:picLocks noChangeAspect="1"/>
          </p:cNvPicPr>
          <p:nvPr/>
        </p:nvPicPr>
        <p:blipFill>
          <a:blip r:embed="rId4"/>
          <a:stretch>
            <a:fillRect/>
          </a:stretch>
        </p:blipFill>
        <p:spPr>
          <a:xfrm>
            <a:off x="0" y="3773078"/>
            <a:ext cx="12192000" cy="2435317"/>
          </a:xfrm>
          <a:prstGeom prst="rect">
            <a:avLst/>
          </a:prstGeom>
        </p:spPr>
      </p:pic>
      <p:sp>
        <p:nvSpPr>
          <p:cNvPr id="13" name="TextBox 12">
            <a:extLst>
              <a:ext uri="{FF2B5EF4-FFF2-40B4-BE49-F238E27FC236}">
                <a16:creationId xmlns:a16="http://schemas.microsoft.com/office/drawing/2014/main" id="{36AFE69E-469E-7D43-963F-72CEE694AF62}"/>
              </a:ext>
            </a:extLst>
          </p:cNvPr>
          <p:cNvSpPr txBox="1"/>
          <p:nvPr/>
        </p:nvSpPr>
        <p:spPr>
          <a:xfrm>
            <a:off x="6561798" y="1251536"/>
            <a:ext cx="5350121" cy="2215991"/>
          </a:xfrm>
          <a:prstGeom prst="rect">
            <a:avLst/>
          </a:prstGeom>
          <a:noFill/>
        </p:spPr>
        <p:txBody>
          <a:bodyPr wrap="square" rtlCol="0">
            <a:spAutoFit/>
          </a:bodyPr>
          <a:lstStyle/>
          <a:p>
            <a:r>
              <a:rPr lang="en-US" sz="2400" b="1" dirty="0">
                <a:solidFill>
                  <a:srgbClr val="213158"/>
                </a:solidFill>
                <a:latin typeface="Arial" panose="020B0604020202020204" pitchFamily="34" charset="0"/>
                <a:cs typeface="Arial" panose="020B0604020202020204" pitchFamily="34" charset="0"/>
              </a:rPr>
              <a:t>Date</a:t>
            </a:r>
          </a:p>
          <a:p>
            <a:r>
              <a:rPr lang="en-US" i="1" dirty="0">
                <a:latin typeface="Arial" panose="020B0604020202020204" pitchFamily="34" charset="0"/>
                <a:cs typeface="Times New Roman" panose="02020603050405020304" pitchFamily="18" charset="0"/>
              </a:rPr>
              <a:t>January 28-29, 2022</a:t>
            </a:r>
          </a:p>
          <a:p>
            <a:endParaRPr lang="en-US" i="1" dirty="0">
              <a:latin typeface="Arial" panose="020B0604020202020204" pitchFamily="34" charset="0"/>
              <a:cs typeface="Times New Roman" panose="02020603050405020304" pitchFamily="18" charset="0"/>
            </a:endParaRPr>
          </a:p>
          <a:p>
            <a:r>
              <a:rPr lang="en-US" sz="2400" b="1" dirty="0">
                <a:solidFill>
                  <a:srgbClr val="213158"/>
                </a:solidFill>
                <a:latin typeface="Arial" panose="020B0604020202020204" pitchFamily="34" charset="0"/>
                <a:cs typeface="Arial" panose="020B0604020202020204" pitchFamily="34" charset="0"/>
              </a:rPr>
              <a:t>Venue</a:t>
            </a:r>
          </a:p>
          <a:p>
            <a:r>
              <a:rPr lang="en-US" i="1" dirty="0" err="1">
                <a:latin typeface="Arial" panose="020B0604020202020204" pitchFamily="34" charset="0"/>
                <a:cs typeface="Times New Roman" panose="02020603050405020304" pitchFamily="18" charset="0"/>
              </a:rPr>
              <a:t>Sercotel</a:t>
            </a:r>
            <a:r>
              <a:rPr lang="en-US" i="1" dirty="0">
                <a:latin typeface="Arial" panose="020B0604020202020204" pitchFamily="34" charset="0"/>
                <a:cs typeface="Times New Roman" panose="02020603050405020304" pitchFamily="18" charset="0"/>
              </a:rPr>
              <a:t> </a:t>
            </a:r>
            <a:r>
              <a:rPr lang="en-US" i="1" dirty="0" err="1">
                <a:latin typeface="Arial" panose="020B0604020202020204" pitchFamily="34" charset="0"/>
                <a:cs typeface="Times New Roman" panose="02020603050405020304" pitchFamily="18" charset="0"/>
              </a:rPr>
              <a:t>Sorolla</a:t>
            </a:r>
            <a:r>
              <a:rPr lang="en-US" i="1" dirty="0">
                <a:latin typeface="Arial" panose="020B0604020202020204" pitchFamily="34" charset="0"/>
                <a:cs typeface="Times New Roman" panose="02020603050405020304" pitchFamily="18" charset="0"/>
              </a:rPr>
              <a:t> Palace</a:t>
            </a:r>
            <a:br>
              <a:rPr lang="en-US" i="1" dirty="0">
                <a:latin typeface="Arial" panose="020B0604020202020204" pitchFamily="34" charset="0"/>
                <a:cs typeface="Times New Roman" panose="02020603050405020304" pitchFamily="18" charset="0"/>
              </a:rPr>
            </a:br>
            <a:r>
              <a:rPr lang="en-US" i="1" dirty="0">
                <a:latin typeface="Arial" panose="020B0604020202020204" pitchFamily="34" charset="0"/>
                <a:cs typeface="Times New Roman" panose="02020603050405020304" pitchFamily="18" charset="0"/>
              </a:rPr>
              <a:t>Av. de las Cortes </a:t>
            </a:r>
            <a:r>
              <a:rPr lang="en-US" i="1" dirty="0" err="1">
                <a:latin typeface="Arial" panose="020B0604020202020204" pitchFamily="34" charset="0"/>
                <a:cs typeface="Times New Roman" panose="02020603050405020304" pitchFamily="18" charset="0"/>
              </a:rPr>
              <a:t>Valencianas</a:t>
            </a:r>
            <a:br>
              <a:rPr lang="en-US" i="1" dirty="0">
                <a:latin typeface="Arial" panose="020B0604020202020204" pitchFamily="34" charset="0"/>
                <a:cs typeface="Times New Roman" panose="02020603050405020304" pitchFamily="18" charset="0"/>
              </a:rPr>
            </a:br>
            <a:r>
              <a:rPr lang="en-US" i="1" dirty="0">
                <a:latin typeface="Arial" panose="020B0604020202020204" pitchFamily="34" charset="0"/>
                <a:cs typeface="Times New Roman" panose="02020603050405020304" pitchFamily="18" charset="0"/>
              </a:rPr>
              <a:t>5846015 Valencia, Spain</a:t>
            </a:r>
          </a:p>
        </p:txBody>
      </p:sp>
    </p:spTree>
    <p:extLst>
      <p:ext uri="{BB962C8B-B14F-4D97-AF65-F5344CB8AC3E}">
        <p14:creationId xmlns:p14="http://schemas.microsoft.com/office/powerpoint/2010/main" val="1872327060"/>
      </p:ext>
    </p:extLst>
  </p:cSld>
  <p:clrMapOvr>
    <a:masterClrMapping/>
  </p:clrMapOvr>
  <mc:AlternateContent xmlns:mc="http://schemas.openxmlformats.org/markup-compatibility/2006" xmlns:p14="http://schemas.microsoft.com/office/powerpoint/2010/main">
    <mc:Choice Requires="p14">
      <p:transition spd="slow" p14:dur="2000" advTm="11719"/>
    </mc:Choice>
    <mc:Fallback xmlns="">
      <p:transition spd="slow" advTm="1171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F1F4F6AB-D9A6-8244-B4FD-C7460C7AB447}"/>
              </a:ext>
            </a:extLst>
          </p:cNvPr>
          <p:cNvSpPr/>
          <p:nvPr/>
        </p:nvSpPr>
        <p:spPr>
          <a:xfrm>
            <a:off x="433460" y="2101094"/>
            <a:ext cx="9237481" cy="4149854"/>
          </a:xfrm>
          <a:prstGeom prst="rect">
            <a:avLst/>
          </a:prstGeom>
        </p:spPr>
        <p:txBody>
          <a:bodyPr wrap="square">
            <a:spAutoFit/>
          </a:bodyPr>
          <a:lstStyle/>
          <a:p>
            <a:pPr marL="285750" indent="-285750">
              <a:buFont typeface="+mj-lt"/>
              <a:buAutoNum type="arabicPeriod"/>
            </a:pPr>
            <a:r>
              <a:rPr lang="en-US" sz="1200" dirty="0" err="1">
                <a:latin typeface="Arial" panose="020B0604020202020204" pitchFamily="34" charset="0"/>
                <a:cs typeface="Arial" panose="020B0604020202020204" pitchFamily="34" charset="0"/>
              </a:rPr>
              <a:t>Guyatt</a:t>
            </a:r>
            <a:r>
              <a:rPr lang="en-US" sz="1200" dirty="0">
                <a:latin typeface="Arial" panose="020B0604020202020204" pitchFamily="34" charset="0"/>
                <a:cs typeface="Arial" panose="020B0604020202020204" pitchFamily="34" charset="0"/>
              </a:rPr>
              <a:t> G, </a:t>
            </a:r>
            <a:r>
              <a:rPr lang="en-US" sz="1200" dirty="0" err="1">
                <a:latin typeface="Arial" panose="020B0604020202020204" pitchFamily="34" charset="0"/>
                <a:cs typeface="Arial" panose="020B0604020202020204" pitchFamily="34" charset="0"/>
              </a:rPr>
              <a:t>Oxman</a:t>
            </a:r>
            <a:r>
              <a:rPr lang="en-US" sz="1200" dirty="0">
                <a:latin typeface="Arial" panose="020B0604020202020204" pitchFamily="34" charset="0"/>
                <a:cs typeface="Arial" panose="020B0604020202020204" pitchFamily="34" charset="0"/>
              </a:rPr>
              <a:t> AD, </a:t>
            </a:r>
            <a:r>
              <a:rPr lang="en-US" sz="1200" dirty="0" err="1">
                <a:latin typeface="Arial" panose="020B0604020202020204" pitchFamily="34" charset="0"/>
                <a:cs typeface="Arial" panose="020B0604020202020204" pitchFamily="34" charset="0"/>
              </a:rPr>
              <a:t>Akl</a:t>
            </a:r>
            <a:r>
              <a:rPr lang="en-US" sz="1200" dirty="0">
                <a:latin typeface="Arial" panose="020B0604020202020204" pitchFamily="34" charset="0"/>
                <a:cs typeface="Arial" panose="020B0604020202020204" pitchFamily="34" charset="0"/>
              </a:rPr>
              <a:t> EA, et al. GRADE guidelines: 1. Introduction—GRADE evidence profiles and summary of findings tables. </a:t>
            </a:r>
            <a:r>
              <a:rPr lang="en-US" sz="1200" i="1" dirty="0">
                <a:latin typeface="Arial" panose="020B0604020202020204" pitchFamily="34" charset="0"/>
                <a:cs typeface="Arial" panose="020B0604020202020204" pitchFamily="34" charset="0"/>
              </a:rPr>
              <a:t>J Clin Epidemiol</a:t>
            </a:r>
            <a:r>
              <a:rPr lang="en-US" sz="1200" dirty="0">
                <a:latin typeface="Arial" panose="020B0604020202020204" pitchFamily="34" charset="0"/>
                <a:cs typeface="Arial" panose="020B0604020202020204" pitchFamily="34" charset="0"/>
              </a:rPr>
              <a:t>. 2011;64(4):383-394. doi:10.1016/j.jclinepi.2010.04.026</a:t>
            </a:r>
          </a:p>
          <a:p>
            <a:pPr marL="285750" indent="-285750">
              <a:buFont typeface="+mj-lt"/>
              <a:buAutoNum type="arabicPeriod"/>
            </a:pPr>
            <a:endParaRPr lang="en-US" sz="1200" dirty="0">
              <a:latin typeface="Arial" panose="020B0604020202020204" pitchFamily="34" charset="0"/>
              <a:cs typeface="Arial" panose="020B0604020202020204" pitchFamily="34" charset="0"/>
            </a:endParaRPr>
          </a:p>
          <a:p>
            <a:pPr marL="285750" indent="-285750">
              <a:buFont typeface="+mj-lt"/>
              <a:buAutoNum type="arabicPeriod"/>
            </a:pPr>
            <a:r>
              <a:rPr lang="en-US" sz="1200" dirty="0">
                <a:latin typeface="Arial" panose="020B0604020202020204" pitchFamily="34" charset="0"/>
                <a:cs typeface="Arial" panose="020B0604020202020204" pitchFamily="34" charset="0"/>
              </a:rPr>
              <a:t>Murad MH, Mustafa RA, </a:t>
            </a:r>
            <a:r>
              <a:rPr lang="en-US" sz="1200" dirty="0" err="1">
                <a:latin typeface="Arial" panose="020B0604020202020204" pitchFamily="34" charset="0"/>
                <a:cs typeface="Arial" panose="020B0604020202020204" pitchFamily="34" charset="0"/>
              </a:rPr>
              <a:t>Schünemann</a:t>
            </a:r>
            <a:r>
              <a:rPr lang="en-US" sz="1200" dirty="0">
                <a:latin typeface="Arial" panose="020B0604020202020204" pitchFamily="34" charset="0"/>
                <a:cs typeface="Arial" panose="020B0604020202020204" pitchFamily="34" charset="0"/>
              </a:rPr>
              <a:t> HJ, Sultan S, </a:t>
            </a:r>
            <a:r>
              <a:rPr lang="en-US" sz="1200" dirty="0" err="1">
                <a:latin typeface="Arial" panose="020B0604020202020204" pitchFamily="34" charset="0"/>
                <a:cs typeface="Arial" panose="020B0604020202020204" pitchFamily="34" charset="0"/>
              </a:rPr>
              <a:t>Santesso</a:t>
            </a:r>
            <a:r>
              <a:rPr lang="en-US" sz="1200" dirty="0">
                <a:latin typeface="Arial" panose="020B0604020202020204" pitchFamily="34" charset="0"/>
                <a:cs typeface="Arial" panose="020B0604020202020204" pitchFamily="34" charset="0"/>
              </a:rPr>
              <a:t> N. Rating the certainty in evidence in the absence of a single estimate of effect. Evid Based Med. 2017;22(3):85-87. doi:10.1136/ebmed-2017-110668 </a:t>
            </a: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a:p>
            <a:pPr marL="285750" indent="-285750">
              <a:buFont typeface="+mj-lt"/>
              <a:buAutoNum type="arabicPeriod"/>
            </a:pPr>
            <a:r>
              <a:rPr lang="en-US" sz="1200" dirty="0" err="1">
                <a:latin typeface="Arial" panose="020B0604020202020204" pitchFamily="34" charset="0"/>
                <a:cs typeface="Arial" panose="020B0604020202020204" pitchFamily="34" charset="0"/>
              </a:rPr>
              <a:t>Meader</a:t>
            </a:r>
            <a:r>
              <a:rPr lang="en-US" sz="1200" dirty="0">
                <a:latin typeface="Arial" panose="020B0604020202020204" pitchFamily="34" charset="0"/>
                <a:cs typeface="Arial" panose="020B0604020202020204" pitchFamily="34" charset="0"/>
              </a:rPr>
              <a:t> N, King K, Llewellyn A, et al. A checklist designed to aid consistency and reproducibility of GRADE assessments: development and pilot validation. </a:t>
            </a:r>
            <a:r>
              <a:rPr lang="en-US" sz="1200" i="1" dirty="0">
                <a:latin typeface="Arial" panose="020B0604020202020204" pitchFamily="34" charset="0"/>
                <a:cs typeface="Arial" panose="020B0604020202020204" pitchFamily="34" charset="0"/>
              </a:rPr>
              <a:t>Syst Rev</a:t>
            </a:r>
            <a:r>
              <a:rPr lang="en-US" sz="1200" dirty="0">
                <a:latin typeface="Arial" panose="020B0604020202020204" pitchFamily="34" charset="0"/>
                <a:cs typeface="Arial" panose="020B0604020202020204" pitchFamily="34" charset="0"/>
              </a:rPr>
              <a:t>. 2014;3:82. doi:10.1186/2046-4053-3-82</a:t>
            </a:r>
          </a:p>
          <a:p>
            <a:pPr marL="285750" indent="-285750">
              <a:buFont typeface="+mj-lt"/>
              <a:buAutoNum type="arabicPeriod"/>
            </a:pPr>
            <a:endParaRPr lang="en-US" sz="1200" dirty="0">
              <a:latin typeface="Arial" panose="020B0604020202020204" pitchFamily="34" charset="0"/>
              <a:cs typeface="Arial" panose="020B0604020202020204" pitchFamily="34" charset="0"/>
            </a:endParaRPr>
          </a:p>
          <a:p>
            <a:pPr marL="285750" indent="-285750">
              <a:buFont typeface="+mj-lt"/>
              <a:buAutoNum type="arabicPeriod"/>
            </a:pPr>
            <a:r>
              <a:rPr lang="en-US" sz="1200" dirty="0" err="1">
                <a:latin typeface="Arial" panose="020B0604020202020204" pitchFamily="34" charset="0"/>
                <a:cs typeface="Arial" panose="020B0604020202020204" pitchFamily="34" charset="0"/>
              </a:rPr>
              <a:t>Balshem</a:t>
            </a:r>
            <a:r>
              <a:rPr lang="en-US" sz="1200" dirty="0">
                <a:latin typeface="Arial" panose="020B0604020202020204" pitchFamily="34" charset="0"/>
                <a:cs typeface="Arial" panose="020B0604020202020204" pitchFamily="34" charset="0"/>
              </a:rPr>
              <a:t> H, Helfand M, </a:t>
            </a:r>
            <a:r>
              <a:rPr lang="en-US" sz="1200" dirty="0" err="1">
                <a:latin typeface="Arial" panose="020B0604020202020204" pitchFamily="34" charset="0"/>
                <a:cs typeface="Arial" panose="020B0604020202020204" pitchFamily="34" charset="0"/>
              </a:rPr>
              <a:t>Schünemann</a:t>
            </a:r>
            <a:r>
              <a:rPr lang="en-US" sz="1200" dirty="0">
                <a:latin typeface="Arial" panose="020B0604020202020204" pitchFamily="34" charset="0"/>
                <a:cs typeface="Arial" panose="020B0604020202020204" pitchFamily="34" charset="0"/>
              </a:rPr>
              <a:t> HJ, et al. GRADE guidelines: 3. Rating the quality of evidence. </a:t>
            </a:r>
            <a:r>
              <a:rPr lang="en-US" sz="1200" i="1" dirty="0">
                <a:latin typeface="Arial" panose="020B0604020202020204" pitchFamily="34" charset="0"/>
                <a:cs typeface="Arial" panose="020B0604020202020204" pitchFamily="34" charset="0"/>
              </a:rPr>
              <a:t>J Clin Epidemiol</a:t>
            </a:r>
            <a:r>
              <a:rPr lang="en-US" sz="1200" dirty="0">
                <a:latin typeface="Arial" panose="020B0604020202020204" pitchFamily="34" charset="0"/>
                <a:cs typeface="Arial" panose="020B0604020202020204" pitchFamily="34" charset="0"/>
              </a:rPr>
              <a:t>. 2011;64(4):401-406. doi:10.1016/j.jclinepi.2010.07.015</a:t>
            </a:r>
          </a:p>
          <a:p>
            <a:pPr marL="285750" indent="-285750">
              <a:buFont typeface="+mj-lt"/>
              <a:buAutoNum type="arabicPeriod"/>
            </a:pPr>
            <a:endParaRPr lang="en-US" sz="1200" dirty="0">
              <a:latin typeface="Arial" panose="020B0604020202020204" pitchFamily="34" charset="0"/>
              <a:cs typeface="Arial" panose="020B0604020202020204" pitchFamily="34" charset="0"/>
            </a:endParaRPr>
          </a:p>
          <a:p>
            <a:pPr marL="285750" indent="-285750">
              <a:buFont typeface="+mj-lt"/>
              <a:buAutoNum type="arabicPeriod"/>
            </a:pPr>
            <a:r>
              <a:rPr lang="en-US" sz="1200" dirty="0" err="1">
                <a:latin typeface="Arial" panose="020B0604020202020204" pitchFamily="34" charset="0"/>
                <a:cs typeface="Arial" panose="020B0604020202020204" pitchFamily="34" charset="0"/>
              </a:rPr>
              <a:t>Guyatt</a:t>
            </a:r>
            <a:r>
              <a:rPr lang="en-US" sz="1200" dirty="0">
                <a:latin typeface="Arial" panose="020B0604020202020204" pitchFamily="34" charset="0"/>
                <a:cs typeface="Arial" panose="020B0604020202020204" pitchFamily="34" charset="0"/>
              </a:rPr>
              <a:t> GH, </a:t>
            </a:r>
            <a:r>
              <a:rPr lang="en-US" sz="1200" dirty="0" err="1">
                <a:latin typeface="Arial" panose="020B0604020202020204" pitchFamily="34" charset="0"/>
                <a:cs typeface="Arial" panose="020B0604020202020204" pitchFamily="34" charset="0"/>
              </a:rPr>
              <a:t>Oxman</a:t>
            </a:r>
            <a:r>
              <a:rPr lang="en-US" sz="1200" dirty="0">
                <a:latin typeface="Arial" panose="020B0604020202020204" pitchFamily="34" charset="0"/>
                <a:cs typeface="Arial" panose="020B0604020202020204" pitchFamily="34" charset="0"/>
              </a:rPr>
              <a:t> AD, </a:t>
            </a:r>
            <a:r>
              <a:rPr lang="en-US" sz="1200" dirty="0" err="1">
                <a:latin typeface="Arial" panose="020B0604020202020204" pitchFamily="34" charset="0"/>
                <a:cs typeface="Arial" panose="020B0604020202020204" pitchFamily="34" charset="0"/>
              </a:rPr>
              <a:t>Vist</a:t>
            </a:r>
            <a:r>
              <a:rPr lang="en-US" sz="1200" dirty="0">
                <a:latin typeface="Arial" panose="020B0604020202020204" pitchFamily="34" charset="0"/>
                <a:cs typeface="Arial" panose="020B0604020202020204" pitchFamily="34" charset="0"/>
              </a:rPr>
              <a:t> G, et al. GRADE guidelines: 4. Rating the quality of evidence--study limitations (risk of bias). J Clin Epidemiol. 2011;64(4):407-415. doi:10.1016/j.jclinepi.2010.07.017 </a:t>
            </a: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a:p>
            <a:pPr marL="285750" indent="-285750">
              <a:buFont typeface="+mj-lt"/>
              <a:buAutoNum type="arabicPeriod"/>
            </a:pPr>
            <a:r>
              <a:rPr lang="en-US" sz="1200" dirty="0">
                <a:latin typeface="Arial" panose="020B0604020202020204" pitchFamily="34" charset="0"/>
                <a:cs typeface="Arial" panose="020B0604020202020204" pitchFamily="34" charset="0"/>
              </a:rPr>
              <a:t>Andrews J, </a:t>
            </a:r>
            <a:r>
              <a:rPr lang="en-US" sz="1200" dirty="0" err="1">
                <a:latin typeface="Arial" panose="020B0604020202020204" pitchFamily="34" charset="0"/>
                <a:cs typeface="Arial" panose="020B0604020202020204" pitchFamily="34" charset="0"/>
              </a:rPr>
              <a:t>Guyatt</a:t>
            </a:r>
            <a:r>
              <a:rPr lang="en-US" sz="1200" dirty="0">
                <a:latin typeface="Arial" panose="020B0604020202020204" pitchFamily="34" charset="0"/>
                <a:cs typeface="Arial" panose="020B0604020202020204" pitchFamily="34" charset="0"/>
              </a:rPr>
              <a:t> G, </a:t>
            </a:r>
            <a:r>
              <a:rPr lang="en-US" sz="1200" dirty="0" err="1">
                <a:latin typeface="Arial" panose="020B0604020202020204" pitchFamily="34" charset="0"/>
                <a:cs typeface="Arial" panose="020B0604020202020204" pitchFamily="34" charset="0"/>
              </a:rPr>
              <a:t>Oxman</a:t>
            </a:r>
            <a:r>
              <a:rPr lang="en-US" sz="1200" dirty="0">
                <a:latin typeface="Arial" panose="020B0604020202020204" pitchFamily="34" charset="0"/>
                <a:cs typeface="Arial" panose="020B0604020202020204" pitchFamily="34" charset="0"/>
              </a:rPr>
              <a:t> AD, et al. GRADE guidelines: 14. Going from evidence to recommendations: the significance and presentation of recommendations. </a:t>
            </a:r>
            <a:r>
              <a:rPr lang="en-US" sz="1200" i="1" dirty="0">
                <a:latin typeface="Arial" panose="020B0604020202020204" pitchFamily="34" charset="0"/>
                <a:cs typeface="Arial" panose="020B0604020202020204" pitchFamily="34" charset="0"/>
              </a:rPr>
              <a:t>J Clin Epidemiol</a:t>
            </a:r>
            <a:r>
              <a:rPr lang="en-US" sz="1200" dirty="0">
                <a:latin typeface="Arial" panose="020B0604020202020204" pitchFamily="34" charset="0"/>
                <a:cs typeface="Arial" panose="020B0604020202020204" pitchFamily="34" charset="0"/>
              </a:rPr>
              <a:t>. 2013;66(7):719-725. doi:10.1016/j.jclinepi.2012.03.013</a:t>
            </a:r>
          </a:p>
          <a:p>
            <a:pPr marL="285750" indent="-285750">
              <a:buFont typeface="+mj-lt"/>
              <a:buAutoNum type="arabicPeriod"/>
            </a:pPr>
            <a:endParaRPr lang="en-US" sz="1200" dirty="0">
              <a:latin typeface="Arial" panose="020B0604020202020204" pitchFamily="34" charset="0"/>
              <a:cs typeface="Arial" panose="020B0604020202020204" pitchFamily="34" charset="0"/>
            </a:endParaRPr>
          </a:p>
          <a:p>
            <a:pPr marL="285750" indent="-285750">
              <a:buFont typeface="+mj-lt"/>
              <a:buAutoNum type="arabicPeriod"/>
            </a:pPr>
            <a:r>
              <a:rPr lang="en-US" sz="1200" dirty="0">
                <a:latin typeface="Arial" panose="020B0604020202020204" pitchFamily="34" charset="0"/>
                <a:cs typeface="Arial" panose="020B0604020202020204" pitchFamily="34" charset="0"/>
              </a:rPr>
              <a:t>Andrews JC, </a:t>
            </a:r>
            <a:r>
              <a:rPr lang="en-US" sz="1200" dirty="0" err="1">
                <a:latin typeface="Arial" panose="020B0604020202020204" pitchFamily="34" charset="0"/>
                <a:cs typeface="Arial" panose="020B0604020202020204" pitchFamily="34" charset="0"/>
              </a:rPr>
              <a:t>Schünemann</a:t>
            </a:r>
            <a:r>
              <a:rPr lang="en-US" sz="1200" dirty="0">
                <a:latin typeface="Arial" panose="020B0604020202020204" pitchFamily="34" charset="0"/>
                <a:cs typeface="Arial" panose="020B0604020202020204" pitchFamily="34" charset="0"/>
              </a:rPr>
              <a:t> HJ, </a:t>
            </a:r>
            <a:r>
              <a:rPr lang="en-US" sz="1200" dirty="0" err="1">
                <a:latin typeface="Arial" panose="020B0604020202020204" pitchFamily="34" charset="0"/>
                <a:cs typeface="Arial" panose="020B0604020202020204" pitchFamily="34" charset="0"/>
              </a:rPr>
              <a:t>Oxman</a:t>
            </a:r>
            <a:r>
              <a:rPr lang="en-US" sz="1200" dirty="0">
                <a:latin typeface="Arial" panose="020B0604020202020204" pitchFamily="34" charset="0"/>
                <a:cs typeface="Arial" panose="020B0604020202020204" pitchFamily="34" charset="0"/>
              </a:rPr>
              <a:t> AD, et al. GRADE guidelines: 15. Going from evidence to recommendation—determinants of a recommendation’s direction and strength. </a:t>
            </a:r>
            <a:r>
              <a:rPr lang="en-US" sz="1200" i="1" dirty="0">
                <a:latin typeface="Arial" panose="020B0604020202020204" pitchFamily="34" charset="0"/>
                <a:cs typeface="Arial" panose="020B0604020202020204" pitchFamily="34" charset="0"/>
              </a:rPr>
              <a:t>J Clin Epidemiol</a:t>
            </a:r>
            <a:r>
              <a:rPr lang="en-US" sz="1200" dirty="0">
                <a:latin typeface="Arial" panose="020B0604020202020204" pitchFamily="34" charset="0"/>
                <a:cs typeface="Arial" panose="020B0604020202020204" pitchFamily="34" charset="0"/>
              </a:rPr>
              <a:t>. 2013;66(7):726-735. doi:10.1016/j.jclinepi.2013.02.003</a:t>
            </a:r>
          </a:p>
          <a:p>
            <a:pPr lvl="0">
              <a:lnSpc>
                <a:spcPct val="150000"/>
              </a:lnSpc>
            </a:pPr>
            <a:endParaRPr lang="en-GB" i="1" dirty="0">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4" descr="ILTS">
            <a:extLst>
              <a:ext uri="{FF2B5EF4-FFF2-40B4-BE49-F238E27FC236}">
                <a16:creationId xmlns:a16="http://schemas.microsoft.com/office/drawing/2014/main" id="{B470FA42-7A08-514C-AA57-831FDEFE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178" y="2549305"/>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74DBD26-6DD6-BB40-B38E-90355577FB28}"/>
              </a:ext>
            </a:extLst>
          </p:cNvPr>
          <p:cNvSpPr/>
          <p:nvPr/>
        </p:nvSpPr>
        <p:spPr>
          <a:xfrm>
            <a:off x="433460" y="1141247"/>
            <a:ext cx="11262671" cy="820417"/>
          </a:xfrm>
          <a:prstGeom prst="rect">
            <a:avLst/>
          </a:prstGeom>
        </p:spPr>
        <p:txBody>
          <a:bodyPr wrap="square">
            <a:spAutoFit/>
          </a:bodyPr>
          <a:lstStyle/>
          <a:p>
            <a:pPr>
              <a:lnSpc>
                <a:spcPct val="200000"/>
              </a:lnSpc>
            </a:pPr>
            <a:r>
              <a:rPr lang="en-GB" sz="28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References</a:t>
            </a:r>
            <a:endParaRPr lang="en-GB" sz="28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354203"/>
      </p:ext>
    </p:extLst>
  </p:cSld>
  <p:clrMapOvr>
    <a:masterClrMapping/>
  </p:clrMapOvr>
  <mc:AlternateContent xmlns:mc="http://schemas.openxmlformats.org/markup-compatibility/2006" xmlns:p14="http://schemas.microsoft.com/office/powerpoint/2010/main">
    <mc:Choice Requires="p14">
      <p:transition spd="slow" p14:dur="2000" advTm="4055"/>
    </mc:Choice>
    <mc:Fallback xmlns="">
      <p:transition spd="slow" advTm="405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AS4OLT.org Banner">
            <a:extLst>
              <a:ext uri="{FF2B5EF4-FFF2-40B4-BE49-F238E27FC236}">
                <a16:creationId xmlns:a16="http://schemas.microsoft.com/office/drawing/2014/main" id="{C6484A63-BFA8-4B4D-9346-9E0667851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400"/>
            <a:ext cx="12192000" cy="604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latin typeface="Arial" panose="020B0604020202020204" pitchFamily="34" charset="0"/>
              <a:cs typeface="Arial" panose="020B0604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4">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a:effectLst/>
                <a:latin typeface="Arial" panose="020B0604020202020204" pitchFamily="34" charset="0"/>
                <a:ea typeface="Calibri" panose="020F0502020204030204" pitchFamily="34" charset="0"/>
                <a:cs typeface="Arial" panose="020B0604020202020204" pitchFamily="34" charset="0"/>
              </a:rPr>
              <a:t>ERAS4OLT.org</a:t>
            </a:r>
            <a:endParaRPr lang="en-GB" sz="105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C654C23-2986-1847-BA09-0B201C632463}"/>
              </a:ext>
            </a:extLst>
          </p:cNvPr>
          <p:cNvSpPr/>
          <p:nvPr/>
        </p:nvSpPr>
        <p:spPr>
          <a:xfrm>
            <a:off x="4318705" y="4351482"/>
            <a:ext cx="11262671" cy="1132426"/>
          </a:xfrm>
          <a:prstGeom prst="rect">
            <a:avLst/>
          </a:prstGeom>
        </p:spPr>
        <p:txBody>
          <a:bodyPr wrap="square">
            <a:spAutoFit/>
          </a:bodyPr>
          <a:lstStyle/>
          <a:p>
            <a:pPr>
              <a:lnSpc>
                <a:spcPct val="200000"/>
              </a:lnSpc>
            </a:pPr>
            <a:r>
              <a:rPr lang="en-GB" sz="4000" b="1" dirty="0">
                <a:solidFill>
                  <a:srgbClr val="3C5998"/>
                </a:solidFill>
                <a:latin typeface="Arial" panose="020B0604020202020204" pitchFamily="34" charset="0"/>
                <a:ea typeface="Calibri" panose="020F0502020204030204" pitchFamily="34" charset="0"/>
                <a:cs typeface="Times New Roman" panose="02020603050405020304" pitchFamily="18" charset="0"/>
              </a:rPr>
              <a:t>THANK YOU !</a:t>
            </a:r>
            <a:endParaRPr lang="en-GB" sz="4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357911"/>
      </p:ext>
    </p:extLst>
  </p:cSld>
  <p:clrMapOvr>
    <a:masterClrMapping/>
  </p:clrMapOvr>
  <mc:AlternateContent xmlns:mc="http://schemas.openxmlformats.org/markup-compatibility/2006" xmlns:p14="http://schemas.microsoft.com/office/powerpoint/2010/main">
    <mc:Choice Requires="p14">
      <p:transition spd="slow" p14:dur="2000" advTm="11789"/>
    </mc:Choice>
    <mc:Fallback xmlns="">
      <p:transition spd="slow" advTm="117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028" name="Picture 4" descr="ILTS">
            <a:extLst>
              <a:ext uri="{FF2B5EF4-FFF2-40B4-BE49-F238E27FC236}">
                <a16:creationId xmlns:a16="http://schemas.microsoft.com/office/drawing/2014/main" id="{F59FF523-9C37-1D40-8209-154C2BCDB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412" y="267651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C202E1-1C7E-F846-BFB2-CBAFA2544EDE}"/>
              </a:ext>
            </a:extLst>
          </p:cNvPr>
          <p:cNvSpPr txBox="1"/>
          <p:nvPr/>
        </p:nvSpPr>
        <p:spPr>
          <a:xfrm>
            <a:off x="479754" y="1173033"/>
            <a:ext cx="7374135" cy="523220"/>
          </a:xfrm>
          <a:prstGeom prst="rect">
            <a:avLst/>
          </a:prstGeom>
          <a:noFill/>
        </p:spPr>
        <p:txBody>
          <a:bodyPr wrap="none" rtlCol="0">
            <a:spAutoFit/>
          </a:bodyPr>
          <a:lstStyle/>
          <a:p>
            <a:r>
              <a:rPr lang="en-US" sz="2800" b="1" dirty="0">
                <a:solidFill>
                  <a:srgbClr val="3C5998"/>
                </a:solidFill>
                <a:latin typeface="Arial" panose="020B0604020202020204" pitchFamily="34" charset="0"/>
                <a:cs typeface="Times New Roman" panose="02020603050405020304" pitchFamily="18" charset="0"/>
              </a:rPr>
              <a:t>Partnership, Endorsements and Sponsors</a:t>
            </a:r>
          </a:p>
        </p:txBody>
      </p:sp>
      <p:sp>
        <p:nvSpPr>
          <p:cNvPr id="3" name="Rectangle 2">
            <a:extLst>
              <a:ext uri="{FF2B5EF4-FFF2-40B4-BE49-F238E27FC236}">
                <a16:creationId xmlns:a16="http://schemas.microsoft.com/office/drawing/2014/main" id="{8F22E899-135E-5440-BFB6-6C2A86C6983B}"/>
              </a:ext>
            </a:extLst>
          </p:cNvPr>
          <p:cNvSpPr/>
          <p:nvPr/>
        </p:nvSpPr>
        <p:spPr>
          <a:xfrm>
            <a:off x="635009" y="2209072"/>
            <a:ext cx="2594043" cy="400110"/>
          </a:xfrm>
          <a:prstGeom prst="rect">
            <a:avLst/>
          </a:prstGeom>
        </p:spPr>
        <p:txBody>
          <a:bodyPr wrap="none">
            <a:spAutoFit/>
          </a:bodyPr>
          <a:lstStyle/>
          <a:p>
            <a:r>
              <a:rPr lang="en-US" sz="2000" b="1" dirty="0"/>
              <a:t>IN PARTNERSHIP WITH</a:t>
            </a:r>
          </a:p>
        </p:txBody>
      </p:sp>
      <p:sp>
        <p:nvSpPr>
          <p:cNvPr id="11" name="Rectangle 10">
            <a:extLst>
              <a:ext uri="{FF2B5EF4-FFF2-40B4-BE49-F238E27FC236}">
                <a16:creationId xmlns:a16="http://schemas.microsoft.com/office/drawing/2014/main" id="{B1A72776-B462-AF4B-8D07-E3744E66A8F8}"/>
              </a:ext>
            </a:extLst>
          </p:cNvPr>
          <p:cNvSpPr/>
          <p:nvPr/>
        </p:nvSpPr>
        <p:spPr>
          <a:xfrm>
            <a:off x="3917247" y="2209072"/>
            <a:ext cx="1920782" cy="400110"/>
          </a:xfrm>
          <a:prstGeom prst="rect">
            <a:avLst/>
          </a:prstGeom>
        </p:spPr>
        <p:txBody>
          <a:bodyPr wrap="none">
            <a:spAutoFit/>
          </a:bodyPr>
          <a:lstStyle/>
          <a:p>
            <a:r>
              <a:rPr lang="en-US" sz="2000" b="1" dirty="0"/>
              <a:t>WORKING WITH</a:t>
            </a:r>
          </a:p>
        </p:txBody>
      </p:sp>
      <p:pic>
        <p:nvPicPr>
          <p:cNvPr id="8" name="Picture 7">
            <a:extLst>
              <a:ext uri="{FF2B5EF4-FFF2-40B4-BE49-F238E27FC236}">
                <a16:creationId xmlns:a16="http://schemas.microsoft.com/office/drawing/2014/main" id="{33E8B7F0-2E23-7245-8B50-935D89BE18C2}"/>
              </a:ext>
            </a:extLst>
          </p:cNvPr>
          <p:cNvPicPr>
            <a:picLocks noChangeAspect="1"/>
          </p:cNvPicPr>
          <p:nvPr/>
        </p:nvPicPr>
        <p:blipFill>
          <a:blip r:embed="rId4"/>
          <a:stretch>
            <a:fillRect/>
          </a:stretch>
        </p:blipFill>
        <p:spPr>
          <a:xfrm>
            <a:off x="3957002" y="2850739"/>
            <a:ext cx="1905000" cy="558800"/>
          </a:xfrm>
          <a:prstGeom prst="rect">
            <a:avLst/>
          </a:prstGeom>
        </p:spPr>
      </p:pic>
      <p:pic>
        <p:nvPicPr>
          <p:cNvPr id="1026" name="Picture 2" descr="Royal Free London NHS Foundation Trust - Wikipedia">
            <a:extLst>
              <a:ext uri="{FF2B5EF4-FFF2-40B4-BE49-F238E27FC236}">
                <a16:creationId xmlns:a16="http://schemas.microsoft.com/office/drawing/2014/main" id="{A50EC5E9-D521-954D-990D-374E6FE3B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7002" y="3766470"/>
            <a:ext cx="1905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7B08B8E-AC68-DE4A-9A2D-3349B8C985FA}"/>
              </a:ext>
            </a:extLst>
          </p:cNvPr>
          <p:cNvSpPr/>
          <p:nvPr/>
        </p:nvSpPr>
        <p:spPr>
          <a:xfrm>
            <a:off x="6904596" y="2209072"/>
            <a:ext cx="1342740" cy="400110"/>
          </a:xfrm>
          <a:prstGeom prst="rect">
            <a:avLst/>
          </a:prstGeom>
        </p:spPr>
        <p:txBody>
          <a:bodyPr wrap="none">
            <a:spAutoFit/>
          </a:bodyPr>
          <a:lstStyle/>
          <a:p>
            <a:r>
              <a:rPr lang="en-US" sz="2000" b="1" dirty="0"/>
              <a:t>SPONSORS</a:t>
            </a:r>
          </a:p>
        </p:txBody>
      </p:sp>
      <p:pic>
        <p:nvPicPr>
          <p:cNvPr id="9" name="Picture 8">
            <a:extLst>
              <a:ext uri="{FF2B5EF4-FFF2-40B4-BE49-F238E27FC236}">
                <a16:creationId xmlns:a16="http://schemas.microsoft.com/office/drawing/2014/main" id="{A748F4B2-4CAB-2340-9936-848C1A0456E3}"/>
              </a:ext>
            </a:extLst>
          </p:cNvPr>
          <p:cNvPicPr>
            <a:picLocks noChangeAspect="1"/>
          </p:cNvPicPr>
          <p:nvPr/>
        </p:nvPicPr>
        <p:blipFill>
          <a:blip r:embed="rId6"/>
          <a:stretch>
            <a:fillRect/>
          </a:stretch>
        </p:blipFill>
        <p:spPr>
          <a:xfrm>
            <a:off x="6944592" y="2726170"/>
            <a:ext cx="1440000" cy="1930550"/>
          </a:xfrm>
          <a:prstGeom prst="rect">
            <a:avLst/>
          </a:prstGeom>
        </p:spPr>
      </p:pic>
      <p:pic>
        <p:nvPicPr>
          <p:cNvPr id="12" name="Picture 11">
            <a:extLst>
              <a:ext uri="{FF2B5EF4-FFF2-40B4-BE49-F238E27FC236}">
                <a16:creationId xmlns:a16="http://schemas.microsoft.com/office/drawing/2014/main" id="{77163008-1ACB-804E-BEF2-87326D3E3BEE}"/>
              </a:ext>
            </a:extLst>
          </p:cNvPr>
          <p:cNvPicPr>
            <a:picLocks noChangeAspect="1"/>
          </p:cNvPicPr>
          <p:nvPr/>
        </p:nvPicPr>
        <p:blipFill>
          <a:blip r:embed="rId7">
            <a:duotone>
              <a:schemeClr val="bg2">
                <a:shade val="45000"/>
                <a:satMod val="135000"/>
              </a:schemeClr>
              <a:prstClr val="white"/>
            </a:duotone>
          </a:blip>
          <a:stretch>
            <a:fillRect/>
          </a:stretch>
        </p:blipFill>
        <p:spPr>
          <a:xfrm>
            <a:off x="8747183" y="2726169"/>
            <a:ext cx="2232340" cy="683369"/>
          </a:xfrm>
          <a:prstGeom prst="rect">
            <a:avLst/>
          </a:prstGeom>
        </p:spPr>
      </p:pic>
      <p:pic>
        <p:nvPicPr>
          <p:cNvPr id="14" name="Picture 13">
            <a:extLst>
              <a:ext uri="{FF2B5EF4-FFF2-40B4-BE49-F238E27FC236}">
                <a16:creationId xmlns:a16="http://schemas.microsoft.com/office/drawing/2014/main" id="{E8F21067-110E-334D-8776-CB18A8964014}"/>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8733903" y="3572868"/>
            <a:ext cx="2508344" cy="1083852"/>
          </a:xfrm>
          <a:prstGeom prst="rect">
            <a:avLst/>
          </a:prstGeom>
        </p:spPr>
      </p:pic>
    </p:spTree>
    <p:extLst>
      <p:ext uri="{BB962C8B-B14F-4D97-AF65-F5344CB8AC3E}">
        <p14:creationId xmlns:p14="http://schemas.microsoft.com/office/powerpoint/2010/main" val="4089290913"/>
      </p:ext>
    </p:extLst>
  </p:cSld>
  <p:clrMapOvr>
    <a:masterClrMapping/>
  </p:clrMapOvr>
  <mc:AlternateContent xmlns:mc="http://schemas.openxmlformats.org/markup-compatibility/2006" xmlns:p14="http://schemas.microsoft.com/office/powerpoint/2010/main">
    <mc:Choice Requires="p14">
      <p:transition spd="slow" p14:dur="2000" advTm="19360"/>
    </mc:Choice>
    <mc:Fallback xmlns="">
      <p:transition spd="slow" advTm="193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Rectangle 7">
            <a:extLst>
              <a:ext uri="{FF2B5EF4-FFF2-40B4-BE49-F238E27FC236}">
                <a16:creationId xmlns:a16="http://schemas.microsoft.com/office/drawing/2014/main" id="{783B7361-D32D-264E-ADDC-FF934EB79FC7}"/>
              </a:ext>
            </a:extLst>
          </p:cNvPr>
          <p:cNvSpPr/>
          <p:nvPr/>
        </p:nvSpPr>
        <p:spPr>
          <a:xfrm>
            <a:off x="0" y="1149541"/>
            <a:ext cx="12192000" cy="545727"/>
          </a:xfrm>
          <a:prstGeom prst="rect">
            <a:avLst/>
          </a:prstGeom>
        </p:spPr>
        <p:txBody>
          <a:bodyPr wrap="square">
            <a:spAutoFit/>
          </a:bodyPr>
          <a:lstStyle/>
          <a:p>
            <a:pPr algn="ctr">
              <a:lnSpc>
                <a:spcPct val="115000"/>
              </a:lnSpc>
            </a:pPr>
            <a:r>
              <a:rPr lang="en-GB" sz="2800" b="1" dirty="0">
                <a:solidFill>
                  <a:srgbClr val="3C5998"/>
                </a:solidFill>
                <a:latin typeface="Arial" panose="020B0604020202020204" pitchFamily="34" charset="0"/>
                <a:cs typeface="Times New Roman" panose="02020603050405020304" pitchFamily="18" charset="0"/>
              </a:rPr>
              <a:t>ERAS4OLT.org Members</a:t>
            </a:r>
          </a:p>
        </p:txBody>
      </p:sp>
      <p:pic>
        <p:nvPicPr>
          <p:cNvPr id="11" name="Picture 10">
            <a:extLst>
              <a:ext uri="{FF2B5EF4-FFF2-40B4-BE49-F238E27FC236}">
                <a16:creationId xmlns:a16="http://schemas.microsoft.com/office/drawing/2014/main" id="{1C251B06-4E98-CE44-A8CA-DAC37AF88786}"/>
              </a:ext>
            </a:extLst>
          </p:cNvPr>
          <p:cNvPicPr>
            <a:picLocks noChangeAspect="1"/>
          </p:cNvPicPr>
          <p:nvPr/>
        </p:nvPicPr>
        <p:blipFill rotWithShape="1">
          <a:blip r:embed="rId3"/>
          <a:srcRect l="16030" t="23737" b="16761"/>
          <a:stretch/>
        </p:blipFill>
        <p:spPr>
          <a:xfrm>
            <a:off x="1952171" y="1938004"/>
            <a:ext cx="8287657" cy="4080583"/>
          </a:xfrm>
          <a:prstGeom prst="rect">
            <a:avLst/>
          </a:prstGeom>
        </p:spPr>
      </p:pic>
    </p:spTree>
    <p:extLst>
      <p:ext uri="{BB962C8B-B14F-4D97-AF65-F5344CB8AC3E}">
        <p14:creationId xmlns:p14="http://schemas.microsoft.com/office/powerpoint/2010/main" val="2334026735"/>
      </p:ext>
    </p:extLst>
  </p:cSld>
  <p:clrMapOvr>
    <a:masterClrMapping/>
  </p:clrMapOvr>
  <mc:AlternateContent xmlns:mc="http://schemas.openxmlformats.org/markup-compatibility/2006" xmlns:p14="http://schemas.microsoft.com/office/powerpoint/2010/main">
    <mc:Choice Requires="p14">
      <p:transition spd="slow" p14:dur="2000" advTm="14200"/>
    </mc:Choice>
    <mc:Fallback xmlns="">
      <p:transition spd="slow" advTm="142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Rectangle 7">
            <a:extLst>
              <a:ext uri="{FF2B5EF4-FFF2-40B4-BE49-F238E27FC236}">
                <a16:creationId xmlns:a16="http://schemas.microsoft.com/office/drawing/2014/main" id="{783B7361-D32D-264E-ADDC-FF934EB79FC7}"/>
              </a:ext>
            </a:extLst>
          </p:cNvPr>
          <p:cNvSpPr/>
          <p:nvPr/>
        </p:nvSpPr>
        <p:spPr>
          <a:xfrm>
            <a:off x="481263" y="1215982"/>
            <a:ext cx="9035716" cy="545727"/>
          </a:xfrm>
          <a:prstGeom prst="rect">
            <a:avLst/>
          </a:prstGeom>
        </p:spPr>
        <p:txBody>
          <a:bodyPr wrap="square">
            <a:spAutoFit/>
          </a:bodyPr>
          <a:lstStyle/>
          <a:p>
            <a:pPr>
              <a:lnSpc>
                <a:spcPct val="115000"/>
              </a:lnSpc>
            </a:pPr>
            <a:r>
              <a:rPr lang="en-GB" sz="2800" b="1" dirty="0">
                <a:solidFill>
                  <a:srgbClr val="3C5998"/>
                </a:solidFill>
                <a:latin typeface="Arial" panose="020B0604020202020204" pitchFamily="34" charset="0"/>
                <a:cs typeface="Times New Roman" panose="02020603050405020304" pitchFamily="18" charset="0"/>
              </a:rPr>
              <a:t>Enhanced</a:t>
            </a:r>
            <a:r>
              <a:rPr lang="en-GB" sz="2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GB" sz="2800" b="1" dirty="0">
                <a:solidFill>
                  <a:srgbClr val="3C5998"/>
                </a:solidFill>
                <a:latin typeface="Arial" panose="020B0604020202020204" pitchFamily="34" charset="0"/>
                <a:cs typeface="Times New Roman" panose="02020603050405020304" pitchFamily="18" charset="0"/>
              </a:rPr>
              <a:t>Recovery after Surgery - ERAS </a:t>
            </a:r>
          </a:p>
        </p:txBody>
      </p:sp>
      <p:sp>
        <p:nvSpPr>
          <p:cNvPr id="9" name="Rectangle 8">
            <a:extLst>
              <a:ext uri="{FF2B5EF4-FFF2-40B4-BE49-F238E27FC236}">
                <a16:creationId xmlns:a16="http://schemas.microsoft.com/office/drawing/2014/main" id="{121B26C3-3C59-1241-AB46-785D228BDCDC}"/>
              </a:ext>
            </a:extLst>
          </p:cNvPr>
          <p:cNvSpPr/>
          <p:nvPr/>
        </p:nvSpPr>
        <p:spPr>
          <a:xfrm>
            <a:off x="844062" y="2090914"/>
            <a:ext cx="6385730" cy="3376181"/>
          </a:xfrm>
          <a:prstGeom prst="rect">
            <a:avLst/>
          </a:prstGeom>
        </p:spPr>
        <p:txBody>
          <a:bodyPr wrap="square">
            <a:spAutoFit/>
          </a:bodyPr>
          <a:lstStyle/>
          <a:p>
            <a:pPr marL="285750" indent="-285750">
              <a:lnSpc>
                <a:spcPct val="150000"/>
              </a:lnSpc>
              <a:buFont typeface="Arial" panose="020B0604020202020204" pitchFamily="34" charset="0"/>
              <a:buChar char="•"/>
            </a:pPr>
            <a:r>
              <a:rPr lang="en-GB" b="0" i="1" u="none" strike="noStrike" dirty="0">
                <a:effectLst/>
                <a:latin typeface="Helvetica" pitchFamily="2" charset="0"/>
              </a:rPr>
              <a:t>ERAS programmes reduce post-operative morbidity, hospital stay and costs without increasing readmission rates or mortality.</a:t>
            </a:r>
          </a:p>
          <a:p>
            <a:pPr marL="285750" indent="-285750">
              <a:lnSpc>
                <a:spcPct val="150000"/>
              </a:lnSpc>
              <a:buFont typeface="Arial" panose="020B0604020202020204" pitchFamily="34" charset="0"/>
              <a:buChar char="•"/>
            </a:pPr>
            <a:endParaRPr lang="en-GB" b="0" i="1" u="none" strike="noStrike" dirty="0">
              <a:effectLst/>
              <a:latin typeface="Helvetica" pitchFamily="2" charset="0"/>
            </a:endParaRPr>
          </a:p>
          <a:p>
            <a:pPr marL="285750" indent="-285750">
              <a:lnSpc>
                <a:spcPct val="150000"/>
              </a:lnSpc>
              <a:buFont typeface="Arial" panose="020B0604020202020204" pitchFamily="34" charset="0"/>
              <a:buChar char="•"/>
            </a:pPr>
            <a:r>
              <a:rPr lang="en-GB" b="0" i="1" u="none" strike="noStrike" dirty="0">
                <a:effectLst/>
                <a:latin typeface="Helvetica" pitchFamily="2" charset="0"/>
              </a:rPr>
              <a:t>There are no standard, internationally accepted ERAS protocols designed for liver transplantation.</a:t>
            </a:r>
          </a:p>
          <a:p>
            <a:pPr marL="285750" indent="-285750">
              <a:lnSpc>
                <a:spcPct val="150000"/>
              </a:lnSpc>
              <a:buFont typeface="Arial" panose="020B0604020202020204" pitchFamily="34" charset="0"/>
              <a:buChar char="•"/>
            </a:pPr>
            <a:endParaRPr lang="en-GB" b="0" i="1" u="none" strike="noStrike" dirty="0">
              <a:effectLst/>
              <a:latin typeface="Helvetica" pitchFamily="2" charset="0"/>
            </a:endParaRPr>
          </a:p>
          <a:p>
            <a:pPr marL="285750" indent="-285750">
              <a:lnSpc>
                <a:spcPct val="150000"/>
              </a:lnSpc>
              <a:buFont typeface="Arial" panose="020B0604020202020204" pitchFamily="34" charset="0"/>
              <a:buChar char="•"/>
            </a:pPr>
            <a:r>
              <a:rPr lang="en-GB" b="0" i="1" u="none" strike="noStrike" dirty="0">
                <a:effectLst/>
                <a:latin typeface="Helvetica" pitchFamily="2" charset="0"/>
              </a:rPr>
              <a:t>The domains of ERAS4OLT are not clearly defined.</a:t>
            </a:r>
          </a:p>
        </p:txBody>
      </p:sp>
      <p:pic>
        <p:nvPicPr>
          <p:cNvPr id="1028" name="Picture 4" descr="ILTS">
            <a:extLst>
              <a:ext uri="{FF2B5EF4-FFF2-40B4-BE49-F238E27FC236}">
                <a16:creationId xmlns:a16="http://schemas.microsoft.com/office/drawing/2014/main" id="{F59FF523-9C37-1D40-8209-154C2BCDB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385" y="242272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26215"/>
      </p:ext>
    </p:extLst>
  </p:cSld>
  <p:clrMapOvr>
    <a:masterClrMapping/>
  </p:clrMapOvr>
  <mc:AlternateContent xmlns:mc="http://schemas.openxmlformats.org/markup-compatibility/2006" xmlns:p14="http://schemas.microsoft.com/office/powerpoint/2010/main">
    <mc:Choice Requires="p14">
      <p:transition spd="slow" p14:dur="2000" advTm="38336"/>
    </mc:Choice>
    <mc:Fallback xmlns="">
      <p:transition spd="slow" advTm="383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050" name="Picture 2" descr="Danish Model of Consensus">
            <a:extLst>
              <a:ext uri="{FF2B5EF4-FFF2-40B4-BE49-F238E27FC236}">
                <a16:creationId xmlns:a16="http://schemas.microsoft.com/office/drawing/2014/main" id="{7075B76B-B206-264C-8452-EFCEE8A417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70"/>
          <a:stretch/>
        </p:blipFill>
        <p:spPr bwMode="auto">
          <a:xfrm>
            <a:off x="1128580" y="886777"/>
            <a:ext cx="5339392" cy="52752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TS">
            <a:extLst>
              <a:ext uri="{FF2B5EF4-FFF2-40B4-BE49-F238E27FC236}">
                <a16:creationId xmlns:a16="http://schemas.microsoft.com/office/drawing/2014/main" id="{44A611CF-2AAD-1F4D-BFAF-DEDB175EA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385" y="242272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56280"/>
      </p:ext>
    </p:extLst>
  </p:cSld>
  <p:clrMapOvr>
    <a:masterClrMapping/>
  </p:clrMapOvr>
  <mc:AlternateContent xmlns:mc="http://schemas.openxmlformats.org/markup-compatibility/2006" xmlns:p14="http://schemas.microsoft.com/office/powerpoint/2010/main">
    <mc:Choice Requires="p14">
      <p:transition spd="slow" p14:dur="2000" advTm="39509"/>
    </mc:Choice>
    <mc:Fallback xmlns="">
      <p:transition spd="slow" advTm="395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F1F4F6AB-D9A6-8244-B4FD-C7460C7AB447}"/>
              </a:ext>
            </a:extLst>
          </p:cNvPr>
          <p:cNvSpPr/>
          <p:nvPr/>
        </p:nvSpPr>
        <p:spPr>
          <a:xfrm>
            <a:off x="422031" y="1921925"/>
            <a:ext cx="8510954" cy="3894399"/>
          </a:xfrm>
          <a:prstGeom prst="rect">
            <a:avLst/>
          </a:prstGeom>
        </p:spPr>
        <p:txBody>
          <a:bodyPr wrap="square">
            <a:spAutoFit/>
          </a:bodyPr>
          <a:lstStyle/>
          <a:p>
            <a:pPr>
              <a:lnSpc>
                <a:spcPct val="115000"/>
              </a:lnSpc>
            </a:pPr>
            <a:r>
              <a:rPr lang="en-GB" sz="2400" b="1" dirty="0">
                <a:solidFill>
                  <a:srgbClr val="213158"/>
                </a:solidFill>
                <a:latin typeface="Arial" panose="020B0604020202020204" pitchFamily="34" charset="0"/>
                <a:cs typeface="Arial" panose="020B0604020202020204" pitchFamily="34" charset="0"/>
              </a:rPr>
              <a:t>Introduction</a:t>
            </a:r>
          </a:p>
          <a:p>
            <a:pPr marL="342900" lvl="0" indent="-342900">
              <a:lnSpc>
                <a:spcPct val="115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History </a:t>
            </a:r>
          </a:p>
          <a:p>
            <a:pPr marL="342900" lvl="0" indent="-342900">
              <a:lnSpc>
                <a:spcPct val="115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Lab values and biomarkers</a:t>
            </a:r>
          </a:p>
          <a:p>
            <a:pPr marL="342900" lvl="0" indent="-342900">
              <a:lnSpc>
                <a:spcPct val="115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Current evidence and domains of ERAS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Role of Complications </a:t>
            </a:r>
          </a:p>
          <a:p>
            <a:pPr lvl="0">
              <a:lnSpc>
                <a:spcPct val="115000"/>
              </a:lnSpc>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400" b="1" dirty="0">
                <a:solidFill>
                  <a:srgbClr val="213158"/>
                </a:solidFill>
                <a:latin typeface="Arial" panose="020B0604020202020204" pitchFamily="34" charset="0"/>
                <a:cs typeface="Arial" panose="020B0604020202020204" pitchFamily="34" charset="0"/>
              </a:rPr>
              <a:t>Preoperative measures</a:t>
            </a:r>
          </a:p>
          <a:p>
            <a:pPr marL="342900" indent="-342900">
              <a:lnSpc>
                <a:spcPct val="115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Preoperative assessment</a:t>
            </a:r>
          </a:p>
          <a:p>
            <a:pPr marL="342900" indent="-342900">
              <a:lnSpc>
                <a:spcPct val="115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Prehabilitation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Nutritional status</a:t>
            </a:r>
          </a:p>
          <a:p>
            <a:pPr marL="342900" lvl="0" indent="-342900">
              <a:lnSpc>
                <a:spcPct val="115000"/>
              </a:lnSpc>
              <a:buFont typeface="Arial" panose="020B0604020202020204" pitchFamily="34" charset="0"/>
              <a:buChar char="•"/>
            </a:pPr>
            <a:r>
              <a:rPr lang="en-GB" i="1" dirty="0" err="1">
                <a:effectLst/>
                <a:latin typeface="Arial" panose="020B0604020202020204" pitchFamily="34" charset="0"/>
                <a:ea typeface="Calibri" panose="020F0502020204030204" pitchFamily="34" charset="0"/>
                <a:cs typeface="Times New Roman" panose="02020603050405020304" pitchFamily="18" charset="0"/>
              </a:rPr>
              <a:t>Councelling</a:t>
            </a:r>
            <a:r>
              <a:rPr lang="en-GB" i="1"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ILTS">
            <a:extLst>
              <a:ext uri="{FF2B5EF4-FFF2-40B4-BE49-F238E27FC236}">
                <a16:creationId xmlns:a16="http://schemas.microsoft.com/office/drawing/2014/main" id="{B470FA42-7A08-514C-AA57-831FDEFE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385" y="242272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1463EE6-9BBE-A146-A81C-4D112A70E767}"/>
              </a:ext>
            </a:extLst>
          </p:cNvPr>
          <p:cNvSpPr/>
          <p:nvPr/>
        </p:nvSpPr>
        <p:spPr>
          <a:xfrm>
            <a:off x="422031" y="1173518"/>
            <a:ext cx="7831632" cy="523220"/>
          </a:xfrm>
          <a:prstGeom prst="rect">
            <a:avLst/>
          </a:prstGeom>
        </p:spPr>
        <p:txBody>
          <a:bodyPr wrap="square">
            <a:spAutoFit/>
          </a:bodyPr>
          <a:lstStyle/>
          <a:p>
            <a:r>
              <a:rPr lang="en-GB" sz="2800" b="1" dirty="0">
                <a:solidFill>
                  <a:srgbClr val="3C5998"/>
                </a:solidFill>
                <a:latin typeface="Arial" panose="020B0604020202020204" pitchFamily="34" charset="0"/>
                <a:cs typeface="Times New Roman" panose="02020603050405020304" pitchFamily="18" charset="0"/>
              </a:rPr>
              <a:t>Deceased Donor Liver Transplantation</a:t>
            </a:r>
          </a:p>
        </p:txBody>
      </p:sp>
    </p:spTree>
    <p:extLst>
      <p:ext uri="{BB962C8B-B14F-4D97-AF65-F5344CB8AC3E}">
        <p14:creationId xmlns:p14="http://schemas.microsoft.com/office/powerpoint/2010/main" val="3340229604"/>
      </p:ext>
    </p:extLst>
  </p:cSld>
  <p:clrMapOvr>
    <a:masterClrMapping/>
  </p:clrMapOvr>
  <mc:AlternateContent xmlns:mc="http://schemas.openxmlformats.org/markup-compatibility/2006" xmlns:p14="http://schemas.microsoft.com/office/powerpoint/2010/main">
    <mc:Choice Requires="p14">
      <p:transition spd="slow" p14:dur="2000" advTm="42878"/>
    </mc:Choice>
    <mc:Fallback xmlns="">
      <p:transition spd="slow" advTm="428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F26B-10EA-8B4F-A6DF-3CA2630804A3}"/>
              </a:ext>
            </a:extLst>
          </p:cNvPr>
          <p:cNvSpPr/>
          <p:nvPr/>
        </p:nvSpPr>
        <p:spPr>
          <a:xfrm>
            <a:off x="0" y="0"/>
            <a:ext cx="12192000" cy="79692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636F5A98-09B2-8245-A49D-375F4FCA4958}"/>
              </a:ext>
            </a:extLst>
          </p:cNvPr>
          <p:cNvPicPr/>
          <p:nvPr/>
        </p:nvPicPr>
        <p:blipFill>
          <a:blip r:embed="rId2">
            <a:extLst>
              <a:ext uri="{28A0092B-C50C-407E-A947-70E740481C1C}">
                <a14:useLocalDpi xmlns:a14="http://schemas.microsoft.com/office/drawing/2010/main" val="0"/>
              </a:ext>
            </a:extLst>
          </a:blip>
          <a:stretch>
            <a:fillRect/>
          </a:stretch>
        </p:blipFill>
        <p:spPr>
          <a:xfrm>
            <a:off x="4494212" y="89852"/>
            <a:ext cx="2735580" cy="617220"/>
          </a:xfrm>
          <a:prstGeom prst="rect">
            <a:avLst/>
          </a:prstGeom>
        </p:spPr>
      </p:pic>
      <p:sp>
        <p:nvSpPr>
          <p:cNvPr id="6" name="Rectangle 5">
            <a:extLst>
              <a:ext uri="{FF2B5EF4-FFF2-40B4-BE49-F238E27FC236}">
                <a16:creationId xmlns:a16="http://schemas.microsoft.com/office/drawing/2014/main" id="{669D26FA-C26B-944A-A1FB-1B31650E955A}"/>
              </a:ext>
            </a:extLst>
          </p:cNvPr>
          <p:cNvSpPr/>
          <p:nvPr/>
        </p:nvSpPr>
        <p:spPr>
          <a:xfrm>
            <a:off x="0" y="6208395"/>
            <a:ext cx="12192000" cy="649605"/>
          </a:xfrm>
          <a:prstGeom prst="rect">
            <a:avLst/>
          </a:prstGeom>
          <a:solidFill>
            <a:srgbClr val="3C59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a:effectLst/>
                <a:ea typeface="Calibri" panose="020F0502020204030204" pitchFamily="34" charset="0"/>
                <a:cs typeface="Times New Roman" panose="02020603050405020304" pitchFamily="18" charset="0"/>
              </a:rPr>
              <a:t>ERAS4OLT.org</a:t>
            </a:r>
            <a:endParaRPr lang="en-GB" sz="12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A86E4D-AAD0-C240-A3B2-1123A7AB2FD6}"/>
              </a:ext>
            </a:extLst>
          </p:cNvPr>
          <p:cNvSpPr/>
          <p:nvPr/>
        </p:nvSpPr>
        <p:spPr>
          <a:xfrm>
            <a:off x="0" y="796925"/>
            <a:ext cx="12192000" cy="89852"/>
          </a:xfrm>
          <a:prstGeom prst="rect">
            <a:avLst/>
          </a:prstGeom>
          <a:solidFill>
            <a:srgbClr val="5E8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 name="Rectangle 1">
            <a:extLst>
              <a:ext uri="{FF2B5EF4-FFF2-40B4-BE49-F238E27FC236}">
                <a16:creationId xmlns:a16="http://schemas.microsoft.com/office/drawing/2014/main" id="{84AA6F23-0E6B-344A-9A63-E74762402D09}"/>
              </a:ext>
            </a:extLst>
          </p:cNvPr>
          <p:cNvSpPr/>
          <p:nvPr/>
        </p:nvSpPr>
        <p:spPr>
          <a:xfrm>
            <a:off x="422030" y="1637073"/>
            <a:ext cx="11441724" cy="4433393"/>
          </a:xfrm>
          <a:prstGeom prst="rect">
            <a:avLst/>
          </a:prstGeom>
        </p:spPr>
        <p:txBody>
          <a:bodyPr wrap="square">
            <a:spAutoFit/>
          </a:bodyPr>
          <a:lstStyle/>
          <a:p>
            <a:pPr>
              <a:lnSpc>
                <a:spcPct val="150000"/>
              </a:lnSpc>
            </a:pPr>
            <a:r>
              <a:rPr lang="en-GB" sz="2400" b="1" dirty="0">
                <a:solidFill>
                  <a:srgbClr val="213158"/>
                </a:solidFill>
                <a:latin typeface="Arial" panose="020B0604020202020204" pitchFamily="34" charset="0"/>
                <a:cs typeface="Arial" panose="020B0604020202020204" pitchFamily="34" charset="0"/>
              </a:rPr>
              <a:t>Intraoperative</a:t>
            </a:r>
            <a:r>
              <a:rPr lang="en-GB" sz="2800" b="1" dirty="0">
                <a:solidFill>
                  <a:srgbClr val="3C5998"/>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213158"/>
                </a:solidFill>
                <a:latin typeface="Arial" panose="020B0604020202020204" pitchFamily="34" charset="0"/>
                <a:cs typeface="Arial" panose="020B0604020202020204" pitchFamily="34" charset="0"/>
              </a:rPr>
              <a:t>measures</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Machine perfusion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Anaesthetic approach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Anaesthetic monitoring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Cava anastomotic technique </a:t>
            </a:r>
          </a:p>
          <a:p>
            <a:pPr marL="34290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Surgical drains and T tubes</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Intraoperative fluid management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Transfusion &amp; products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Analgesia </a:t>
            </a:r>
          </a:p>
          <a:p>
            <a:pPr marL="342900" lvl="0" indent="-342900">
              <a:lnSpc>
                <a:spcPct val="150000"/>
              </a:lnSpc>
              <a:buFont typeface="Arial" panose="020B0604020202020204" pitchFamily="34" charset="0"/>
              <a:buChar char="•"/>
            </a:pPr>
            <a:r>
              <a:rPr lang="en-GB" i="1" dirty="0">
                <a:latin typeface="Arial" panose="020B0604020202020204" pitchFamily="34" charset="0"/>
                <a:ea typeface="Calibri" panose="020F0502020204030204" pitchFamily="34" charset="0"/>
                <a:cs typeface="Times New Roman" panose="02020603050405020304" pitchFamily="18" charset="0"/>
              </a:rPr>
              <a:t>Timing for extubation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ILTS">
            <a:extLst>
              <a:ext uri="{FF2B5EF4-FFF2-40B4-BE49-F238E27FC236}">
                <a16:creationId xmlns:a16="http://schemas.microsoft.com/office/drawing/2014/main" id="{05F41609-E721-654B-AE0B-14003BEA6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385" y="242272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26A059-984E-AA4F-9839-9FFEA1021427}"/>
              </a:ext>
            </a:extLst>
          </p:cNvPr>
          <p:cNvSpPr/>
          <p:nvPr/>
        </p:nvSpPr>
        <p:spPr>
          <a:xfrm>
            <a:off x="422030" y="1199217"/>
            <a:ext cx="7073643" cy="523220"/>
          </a:xfrm>
          <a:prstGeom prst="rect">
            <a:avLst/>
          </a:prstGeom>
        </p:spPr>
        <p:txBody>
          <a:bodyPr wrap="square">
            <a:spAutoFit/>
          </a:bodyPr>
          <a:lstStyle/>
          <a:p>
            <a:r>
              <a:rPr lang="en-GB" sz="2800" b="1" dirty="0">
                <a:solidFill>
                  <a:srgbClr val="3C5998"/>
                </a:solidFill>
                <a:latin typeface="Arial" panose="020B0604020202020204" pitchFamily="34" charset="0"/>
                <a:cs typeface="Times New Roman" panose="02020603050405020304" pitchFamily="18" charset="0"/>
              </a:rPr>
              <a:t>Deceased</a:t>
            </a:r>
            <a:r>
              <a:rPr lang="en-GB" sz="2400" b="1" dirty="0">
                <a:solidFill>
                  <a:srgbClr val="213158"/>
                </a:solidFill>
                <a:latin typeface="Arial" panose="020B0604020202020204" pitchFamily="34" charset="0"/>
                <a:cs typeface="Arial" panose="020B0604020202020204" pitchFamily="34" charset="0"/>
              </a:rPr>
              <a:t> </a:t>
            </a:r>
            <a:r>
              <a:rPr lang="en-GB" sz="2800" b="1" dirty="0">
                <a:solidFill>
                  <a:srgbClr val="3C5998"/>
                </a:solidFill>
                <a:latin typeface="Arial" panose="020B0604020202020204" pitchFamily="34" charset="0"/>
                <a:cs typeface="Times New Roman" panose="02020603050405020304" pitchFamily="18" charset="0"/>
              </a:rPr>
              <a:t>Donor</a:t>
            </a:r>
            <a:r>
              <a:rPr lang="en-GB" sz="2400" b="1" dirty="0">
                <a:solidFill>
                  <a:srgbClr val="213158"/>
                </a:solidFill>
                <a:latin typeface="Arial" panose="020B0604020202020204" pitchFamily="34" charset="0"/>
                <a:cs typeface="Arial" panose="020B0604020202020204" pitchFamily="34" charset="0"/>
              </a:rPr>
              <a:t> </a:t>
            </a:r>
            <a:r>
              <a:rPr lang="en-GB" sz="2800" b="1" dirty="0">
                <a:solidFill>
                  <a:srgbClr val="3C5998"/>
                </a:solidFill>
                <a:latin typeface="Arial" panose="020B0604020202020204" pitchFamily="34" charset="0"/>
                <a:cs typeface="Times New Roman" panose="02020603050405020304" pitchFamily="18" charset="0"/>
              </a:rPr>
              <a:t>Liver</a:t>
            </a:r>
            <a:r>
              <a:rPr lang="en-GB" sz="2400" b="1" dirty="0">
                <a:solidFill>
                  <a:srgbClr val="213158"/>
                </a:solidFill>
                <a:latin typeface="Arial" panose="020B0604020202020204" pitchFamily="34" charset="0"/>
                <a:cs typeface="Arial" panose="020B0604020202020204" pitchFamily="34" charset="0"/>
              </a:rPr>
              <a:t> </a:t>
            </a:r>
            <a:r>
              <a:rPr lang="en-GB" sz="2800" b="1" dirty="0">
                <a:solidFill>
                  <a:srgbClr val="3C5998"/>
                </a:solidFill>
                <a:latin typeface="Arial" panose="020B0604020202020204" pitchFamily="34" charset="0"/>
                <a:cs typeface="Times New Roman" panose="02020603050405020304" pitchFamily="18" charset="0"/>
              </a:rPr>
              <a:t>Transplantation</a:t>
            </a:r>
          </a:p>
        </p:txBody>
      </p:sp>
    </p:spTree>
    <p:extLst>
      <p:ext uri="{BB962C8B-B14F-4D97-AF65-F5344CB8AC3E}">
        <p14:creationId xmlns:p14="http://schemas.microsoft.com/office/powerpoint/2010/main" val="967418693"/>
      </p:ext>
    </p:extLst>
  </p:cSld>
  <p:clrMapOvr>
    <a:masterClrMapping/>
  </p:clrMapOvr>
  <mc:AlternateContent xmlns:mc="http://schemas.openxmlformats.org/markup-compatibility/2006" xmlns:p14="http://schemas.microsoft.com/office/powerpoint/2010/main">
    <mc:Choice Requires="p14">
      <p:transition spd="slow" p14:dur="2000" advTm="26439"/>
    </mc:Choice>
    <mc:Fallback xmlns="">
      <p:transition spd="slow" advTm="264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8|5.6|5.8"/>
</p:tagLst>
</file>

<file path=ppt/tags/tag2.xml><?xml version="1.0" encoding="utf-8"?>
<p:tagLst xmlns:a="http://schemas.openxmlformats.org/drawingml/2006/main" xmlns:r="http://schemas.openxmlformats.org/officeDocument/2006/relationships" xmlns:p="http://schemas.openxmlformats.org/presentationml/2006/main">
  <p:tag name="TIMING" val="|45.7"/>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2760</Words>
  <Application>Microsoft Macintosh PowerPoint</Application>
  <PresentationFormat>Widescreen</PresentationFormat>
  <Paragraphs>502</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Helvetica</vt:lpstr>
      <vt:lpstr>Helvetica Neue</vt:lpstr>
      <vt:lpstr>Segoe UI 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Aristotle Raptis</dc:creator>
  <cp:lastModifiedBy>Aristotle Raptis</cp:lastModifiedBy>
  <cp:revision>84</cp:revision>
  <dcterms:created xsi:type="dcterms:W3CDTF">2020-11-05T11:17:38Z</dcterms:created>
  <dcterms:modified xsi:type="dcterms:W3CDTF">2021-06-13T22:36:44Z</dcterms:modified>
</cp:coreProperties>
</file>